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3"/>
  </p:notesMasterIdLst>
  <p:sldIdLst>
    <p:sldId id="256" r:id="rId2"/>
    <p:sldId id="258" r:id="rId3"/>
    <p:sldId id="257" r:id="rId4"/>
    <p:sldId id="269" r:id="rId5"/>
    <p:sldId id="272" r:id="rId6"/>
    <p:sldId id="270" r:id="rId7"/>
    <p:sldId id="271" r:id="rId8"/>
    <p:sldId id="274" r:id="rId9"/>
    <p:sldId id="275" r:id="rId10"/>
    <p:sldId id="273" r:id="rId11"/>
    <p:sldId id="276" r:id="rId12"/>
    <p:sldId id="279" r:id="rId13"/>
    <p:sldId id="304" r:id="rId14"/>
    <p:sldId id="305" r:id="rId15"/>
    <p:sldId id="286" r:id="rId16"/>
    <p:sldId id="287" r:id="rId17"/>
    <p:sldId id="300" r:id="rId18"/>
    <p:sldId id="303" r:id="rId19"/>
    <p:sldId id="293" r:id="rId20"/>
    <p:sldId id="312" r:id="rId21"/>
    <p:sldId id="311" r:id="rId22"/>
    <p:sldId id="313" r:id="rId23"/>
    <p:sldId id="314" r:id="rId24"/>
    <p:sldId id="318" r:id="rId25"/>
    <p:sldId id="316" r:id="rId26"/>
    <p:sldId id="320" r:id="rId27"/>
    <p:sldId id="277" r:id="rId28"/>
    <p:sldId id="284" r:id="rId29"/>
    <p:sldId id="296" r:id="rId30"/>
    <p:sldId id="297" r:id="rId31"/>
    <p:sldId id="310" r:id="rId32"/>
    <p:sldId id="282" r:id="rId33"/>
    <p:sldId id="283" r:id="rId34"/>
    <p:sldId id="299" r:id="rId35"/>
    <p:sldId id="298" r:id="rId36"/>
    <p:sldId id="309" r:id="rId37"/>
    <p:sldId id="288" r:id="rId38"/>
    <p:sldId id="301" r:id="rId39"/>
    <p:sldId id="302" r:id="rId40"/>
    <p:sldId id="321" r:id="rId41"/>
    <p:sldId id="266" r:id="rId42"/>
  </p:sldIdLst>
  <p:sldSz cx="9144000" cy="6858000" type="screen4x3"/>
  <p:notesSz cx="7019925" cy="9305925"/>
  <p:embeddedFontLst>
    <p:embeddedFont>
      <p:font typeface="MS Mincho" panose="02020609040205080304" pitchFamily="49" charset="-128"/>
      <p:regular r:id="rId44"/>
    </p:embeddedFont>
    <p:embeddedFont>
      <p:font typeface="Calibri" panose="020F0502020204030204" pitchFamily="34" charset="0"/>
      <p:regular r:id="rId45"/>
      <p:bold r:id="rId46"/>
      <p:italic r:id="rId47"/>
      <p:boldItalic r:id="rId48"/>
    </p:embeddedFont>
  </p:embeddedFontLst>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meralda Gabriela Urquiza Hass" initials="EGU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B6DAE3D-1F6B-49E0-8C2B-49559F273512}">
  <a:tblStyle styleId="{DB6DAE3D-1F6B-49E0-8C2B-49559F273512}" styleName="Table_0"/>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15" autoAdjust="0"/>
  </p:normalViewPr>
  <p:slideViewPr>
    <p:cSldViewPr snapToGrid="0" snapToObjects="1">
      <p:cViewPr varScale="1">
        <p:scale>
          <a:sx n="120" d="100"/>
          <a:sy n="120" d="100"/>
        </p:scale>
        <p:origin x="114" y="204"/>
      </p:cViewPr>
      <p:guideLst>
        <p:guide orient="horz" pos="2160"/>
        <p:guide pos="2880"/>
      </p:guideLst>
    </p:cSldViewPr>
  </p:slideViewPr>
  <p:outlineViewPr>
    <p:cViewPr>
      <p:scale>
        <a:sx n="33" d="100"/>
        <a:sy n="33" d="100"/>
      </p:scale>
      <p:origin x="0" y="1626"/>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urquiza\Desktop\Tables%20green%20water_3110201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urquiza\Desktop\Tables%20green%20water_3110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'Comparative grey'!$A$39</c:f>
              <c:strCache>
                <c:ptCount val="1"/>
                <c:pt idx="0">
                  <c:v>Ecuador</c:v>
                </c:pt>
              </c:strCache>
            </c:strRef>
          </c:tx>
          <c:spPr>
            <a:solidFill>
              <a:schemeClr val="tx1"/>
            </a:solidFill>
          </c:spPr>
          <c:invertIfNegative val="0"/>
          <c:cat>
            <c:strRef>
              <c:f>'Comparative grey'!$B$38:$D$38</c:f>
              <c:strCache>
                <c:ptCount val="3"/>
                <c:pt idx="0">
                  <c:v>Smallholder</c:v>
                </c:pt>
                <c:pt idx="1">
                  <c:v>Intermediate</c:v>
                </c:pt>
                <c:pt idx="2">
                  <c:v>Intensive</c:v>
                </c:pt>
              </c:strCache>
            </c:strRef>
          </c:cat>
          <c:val>
            <c:numRef>
              <c:f>'Comparative grey'!$B$39:$D$39</c:f>
              <c:numCache>
                <c:formatCode>#,##0.0</c:formatCode>
                <c:ptCount val="3"/>
                <c:pt idx="0">
                  <c:v>69661193.77996105</c:v>
                </c:pt>
                <c:pt idx="1">
                  <c:v>96111689.91938588</c:v>
                </c:pt>
              </c:numCache>
            </c:numRef>
          </c:val>
          <c:extLst>
            <c:ext xmlns:c16="http://schemas.microsoft.com/office/drawing/2014/chart" uri="{C3380CC4-5D6E-409C-BE32-E72D297353CC}">
              <c16:uniqueId val="{00000000-0F10-442A-B78C-C2C15BFA5592}"/>
            </c:ext>
          </c:extLst>
        </c:ser>
        <c:ser>
          <c:idx val="1"/>
          <c:order val="1"/>
          <c:tx>
            <c:strRef>
              <c:f>'Comparative grey'!$A$40</c:f>
              <c:strCache>
                <c:ptCount val="1"/>
                <c:pt idx="0">
                  <c:v>Mexico</c:v>
                </c:pt>
              </c:strCache>
            </c:strRef>
          </c:tx>
          <c:spPr>
            <a:solidFill>
              <a:schemeClr val="bg1">
                <a:lumMod val="65000"/>
              </a:schemeClr>
            </a:solidFill>
          </c:spPr>
          <c:invertIfNegative val="0"/>
          <c:cat>
            <c:strRef>
              <c:f>'Comparative grey'!$B$38:$D$38</c:f>
              <c:strCache>
                <c:ptCount val="3"/>
                <c:pt idx="0">
                  <c:v>Smallholder</c:v>
                </c:pt>
                <c:pt idx="1">
                  <c:v>Intermediate</c:v>
                </c:pt>
                <c:pt idx="2">
                  <c:v>Intensive</c:v>
                </c:pt>
              </c:strCache>
            </c:strRef>
          </c:cat>
          <c:val>
            <c:numRef>
              <c:f>'Comparative grey'!$B$40:$D$40</c:f>
              <c:numCache>
                <c:formatCode>#,##0.0</c:formatCode>
                <c:ptCount val="3"/>
                <c:pt idx="0">
                  <c:v>2542438902.0903277</c:v>
                </c:pt>
                <c:pt idx="1">
                  <c:v>2472600536.9307261</c:v>
                </c:pt>
                <c:pt idx="2">
                  <c:v>339843134.16142082</c:v>
                </c:pt>
              </c:numCache>
            </c:numRef>
          </c:val>
          <c:extLst>
            <c:ext xmlns:c16="http://schemas.microsoft.com/office/drawing/2014/chart" uri="{C3380CC4-5D6E-409C-BE32-E72D297353CC}">
              <c16:uniqueId val="{00000001-0F10-442A-B78C-C2C15BFA5592}"/>
            </c:ext>
          </c:extLst>
        </c:ser>
        <c:ser>
          <c:idx val="2"/>
          <c:order val="2"/>
          <c:tx>
            <c:strRef>
              <c:f>'Comparative grey'!$A$41</c:f>
              <c:strCache>
                <c:ptCount val="1"/>
                <c:pt idx="0">
                  <c:v>USA</c:v>
                </c:pt>
              </c:strCache>
            </c:strRef>
          </c:tx>
          <c:spPr>
            <a:solidFill>
              <a:schemeClr val="bg1">
                <a:lumMod val="85000"/>
              </a:schemeClr>
            </a:solidFill>
          </c:spPr>
          <c:invertIfNegative val="0"/>
          <c:cat>
            <c:strRef>
              <c:f>'Comparative grey'!$B$38:$D$38</c:f>
              <c:strCache>
                <c:ptCount val="3"/>
                <c:pt idx="0">
                  <c:v>Smallholder</c:v>
                </c:pt>
                <c:pt idx="1">
                  <c:v>Intermediate</c:v>
                </c:pt>
                <c:pt idx="2">
                  <c:v>Intensive</c:v>
                </c:pt>
              </c:strCache>
            </c:strRef>
          </c:cat>
          <c:val>
            <c:numRef>
              <c:f>'Comparative grey'!$B$41:$D$41</c:f>
              <c:numCache>
                <c:formatCode>#,##0.0</c:formatCode>
                <c:ptCount val="3"/>
                <c:pt idx="0">
                  <c:v>7142718.8154236507</c:v>
                </c:pt>
                <c:pt idx="1">
                  <c:v>714989584.33730876</c:v>
                </c:pt>
                <c:pt idx="2">
                  <c:v>18507535906.639122</c:v>
                </c:pt>
              </c:numCache>
            </c:numRef>
          </c:val>
          <c:extLst>
            <c:ext xmlns:c16="http://schemas.microsoft.com/office/drawing/2014/chart" uri="{C3380CC4-5D6E-409C-BE32-E72D297353CC}">
              <c16:uniqueId val="{00000002-0F10-442A-B78C-C2C15BFA5592}"/>
            </c:ext>
          </c:extLst>
        </c:ser>
        <c:dLbls>
          <c:showLegendKey val="0"/>
          <c:showVal val="0"/>
          <c:showCatName val="0"/>
          <c:showSerName val="0"/>
          <c:showPercent val="0"/>
          <c:showBubbleSize val="0"/>
        </c:dLbls>
        <c:gapWidth val="150"/>
        <c:axId val="138986240"/>
        <c:axId val="138987776"/>
      </c:barChart>
      <c:catAx>
        <c:axId val="138986240"/>
        <c:scaling>
          <c:orientation val="minMax"/>
        </c:scaling>
        <c:delete val="0"/>
        <c:axPos val="b"/>
        <c:numFmt formatCode="General" sourceLinked="0"/>
        <c:majorTickMark val="none"/>
        <c:minorTickMark val="none"/>
        <c:tickLblPos val="nextTo"/>
        <c:txPr>
          <a:bodyPr/>
          <a:lstStyle/>
          <a:p>
            <a:pPr>
              <a:defRPr sz="1000"/>
            </a:pPr>
            <a:endParaRPr lang="es-MX"/>
          </a:p>
        </c:txPr>
        <c:crossAx val="138987776"/>
        <c:crosses val="autoZero"/>
        <c:auto val="1"/>
        <c:lblAlgn val="ctr"/>
        <c:lblOffset val="100"/>
        <c:noMultiLvlLbl val="0"/>
      </c:catAx>
      <c:valAx>
        <c:axId val="138987776"/>
        <c:scaling>
          <c:orientation val="minMax"/>
        </c:scaling>
        <c:delete val="0"/>
        <c:axPos val="l"/>
        <c:majorGridlines/>
        <c:title>
          <c:tx>
            <c:rich>
              <a:bodyPr/>
              <a:lstStyle/>
              <a:p>
                <a:pPr>
                  <a:defRPr sz="1000"/>
                </a:pPr>
                <a:r>
                  <a:rPr lang="en-US" sz="1000"/>
                  <a:t>Grey</a:t>
                </a:r>
                <a:r>
                  <a:rPr lang="en-US" sz="1000" baseline="0"/>
                  <a:t> water footprint (millions m3)</a:t>
                </a:r>
                <a:endParaRPr lang="en-US" sz="1000"/>
              </a:p>
            </c:rich>
          </c:tx>
          <c:layout/>
          <c:overlay val="0"/>
        </c:title>
        <c:numFmt formatCode="#,##0" sourceLinked="0"/>
        <c:majorTickMark val="out"/>
        <c:minorTickMark val="none"/>
        <c:tickLblPos val="nextTo"/>
        <c:txPr>
          <a:bodyPr/>
          <a:lstStyle/>
          <a:p>
            <a:pPr>
              <a:defRPr sz="900"/>
            </a:pPr>
            <a:endParaRPr lang="es-MX"/>
          </a:p>
        </c:txPr>
        <c:crossAx val="138986240"/>
        <c:crosses val="autoZero"/>
        <c:crossBetween val="between"/>
        <c:dispUnits>
          <c:builtInUnit val="millions"/>
        </c:dispUnits>
      </c:valAx>
    </c:plotArea>
    <c:legend>
      <c:legendPos val="r"/>
      <c:layout/>
      <c:overlay val="0"/>
      <c:txPr>
        <a:bodyPr/>
        <a:lstStyle/>
        <a:p>
          <a:pPr>
            <a:defRPr sz="1000"/>
          </a:pPr>
          <a:endParaRPr lang="es-MX"/>
        </a:p>
      </c:txPr>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'Comparative grey'!$A$52</c:f>
              <c:strCache>
                <c:ptCount val="1"/>
                <c:pt idx="0">
                  <c:v>Ecuador</c:v>
                </c:pt>
              </c:strCache>
            </c:strRef>
          </c:tx>
          <c:spPr>
            <a:solidFill>
              <a:schemeClr val="tx1"/>
            </a:solidFill>
          </c:spPr>
          <c:invertIfNegative val="0"/>
          <c:cat>
            <c:strRef>
              <c:f>'Comparative grey'!$B$51:$D$51</c:f>
              <c:strCache>
                <c:ptCount val="3"/>
                <c:pt idx="0">
                  <c:v>Smallholder</c:v>
                </c:pt>
                <c:pt idx="1">
                  <c:v>Intermediate</c:v>
                </c:pt>
                <c:pt idx="2">
                  <c:v>Intensive</c:v>
                </c:pt>
              </c:strCache>
            </c:strRef>
          </c:cat>
          <c:val>
            <c:numRef>
              <c:f>'Comparative grey'!$B$52:$D$52</c:f>
              <c:numCache>
                <c:formatCode>#,##0.0</c:formatCode>
                <c:ptCount val="3"/>
                <c:pt idx="0">
                  <c:v>0.8</c:v>
                </c:pt>
                <c:pt idx="1">
                  <c:v>0.96148</c:v>
                </c:pt>
              </c:numCache>
            </c:numRef>
          </c:val>
          <c:extLst>
            <c:ext xmlns:c16="http://schemas.microsoft.com/office/drawing/2014/chart" uri="{C3380CC4-5D6E-409C-BE32-E72D297353CC}">
              <c16:uniqueId val="{00000000-509F-4B30-B8FB-29DC05476F18}"/>
            </c:ext>
          </c:extLst>
        </c:ser>
        <c:ser>
          <c:idx val="1"/>
          <c:order val="1"/>
          <c:tx>
            <c:strRef>
              <c:f>'Comparative grey'!$A$53</c:f>
              <c:strCache>
                <c:ptCount val="1"/>
                <c:pt idx="0">
                  <c:v>Mexico</c:v>
                </c:pt>
              </c:strCache>
            </c:strRef>
          </c:tx>
          <c:spPr>
            <a:solidFill>
              <a:schemeClr val="bg1">
                <a:lumMod val="50000"/>
              </a:schemeClr>
            </a:solidFill>
          </c:spPr>
          <c:invertIfNegative val="0"/>
          <c:cat>
            <c:strRef>
              <c:f>'Comparative grey'!$B$51:$D$51</c:f>
              <c:strCache>
                <c:ptCount val="3"/>
                <c:pt idx="0">
                  <c:v>Smallholder</c:v>
                </c:pt>
                <c:pt idx="1">
                  <c:v>Intermediate</c:v>
                </c:pt>
                <c:pt idx="2">
                  <c:v>Intensive</c:v>
                </c:pt>
              </c:strCache>
            </c:strRef>
          </c:cat>
          <c:val>
            <c:numRef>
              <c:f>'Comparative grey'!$B$53:$D$53</c:f>
              <c:numCache>
                <c:formatCode>#,##0.0</c:formatCode>
                <c:ptCount val="3"/>
                <c:pt idx="0">
                  <c:v>5.3651</c:v>
                </c:pt>
                <c:pt idx="1">
                  <c:v>9.3733000000000004</c:v>
                </c:pt>
                <c:pt idx="2">
                  <c:v>14.173</c:v>
                </c:pt>
              </c:numCache>
            </c:numRef>
          </c:val>
          <c:extLst>
            <c:ext xmlns:c16="http://schemas.microsoft.com/office/drawing/2014/chart" uri="{C3380CC4-5D6E-409C-BE32-E72D297353CC}">
              <c16:uniqueId val="{00000001-509F-4B30-B8FB-29DC05476F18}"/>
            </c:ext>
          </c:extLst>
        </c:ser>
        <c:ser>
          <c:idx val="2"/>
          <c:order val="2"/>
          <c:tx>
            <c:strRef>
              <c:f>'Comparative grey'!$A$54</c:f>
              <c:strCache>
                <c:ptCount val="1"/>
                <c:pt idx="0">
                  <c:v>USA</c:v>
                </c:pt>
              </c:strCache>
            </c:strRef>
          </c:tx>
          <c:spPr>
            <a:solidFill>
              <a:schemeClr val="bg1">
                <a:lumMod val="85000"/>
              </a:schemeClr>
            </a:solidFill>
          </c:spPr>
          <c:invertIfNegative val="0"/>
          <c:cat>
            <c:strRef>
              <c:f>'Comparative grey'!$B$51:$D$51</c:f>
              <c:strCache>
                <c:ptCount val="3"/>
                <c:pt idx="0">
                  <c:v>Smallholder</c:v>
                </c:pt>
                <c:pt idx="1">
                  <c:v>Intermediate</c:v>
                </c:pt>
                <c:pt idx="2">
                  <c:v>Intensive</c:v>
                </c:pt>
              </c:strCache>
            </c:strRef>
          </c:cat>
          <c:val>
            <c:numRef>
              <c:f>'Comparative grey'!$B$54:$D$54</c:f>
              <c:numCache>
                <c:formatCode>#,##0.0</c:formatCode>
                <c:ptCount val="3"/>
                <c:pt idx="0">
                  <c:v>2.1476000000000002</c:v>
                </c:pt>
                <c:pt idx="1">
                  <c:v>3.0230000000000001</c:v>
                </c:pt>
                <c:pt idx="2">
                  <c:v>20.242000000000001</c:v>
                </c:pt>
              </c:numCache>
            </c:numRef>
          </c:val>
          <c:extLst>
            <c:ext xmlns:c16="http://schemas.microsoft.com/office/drawing/2014/chart" uri="{C3380CC4-5D6E-409C-BE32-E72D297353CC}">
              <c16:uniqueId val="{00000002-509F-4B30-B8FB-29DC05476F18}"/>
            </c:ext>
          </c:extLst>
        </c:ser>
        <c:dLbls>
          <c:showLegendKey val="0"/>
          <c:showVal val="0"/>
          <c:showCatName val="0"/>
          <c:showSerName val="0"/>
          <c:showPercent val="0"/>
          <c:showBubbleSize val="0"/>
        </c:dLbls>
        <c:gapWidth val="150"/>
        <c:axId val="139018624"/>
        <c:axId val="139020160"/>
      </c:barChart>
      <c:catAx>
        <c:axId val="139018624"/>
        <c:scaling>
          <c:orientation val="minMax"/>
        </c:scaling>
        <c:delete val="0"/>
        <c:axPos val="b"/>
        <c:numFmt formatCode="General" sourceLinked="0"/>
        <c:majorTickMark val="none"/>
        <c:minorTickMark val="none"/>
        <c:tickLblPos val="nextTo"/>
        <c:crossAx val="139020160"/>
        <c:crosses val="autoZero"/>
        <c:auto val="1"/>
        <c:lblAlgn val="ctr"/>
        <c:lblOffset val="100"/>
        <c:noMultiLvlLbl val="0"/>
      </c:catAx>
      <c:valAx>
        <c:axId val="139020160"/>
        <c:scaling>
          <c:orientation val="minMax"/>
        </c:scaling>
        <c:delete val="0"/>
        <c:axPos val="l"/>
        <c:majorGridlines/>
        <c:title>
          <c:tx>
            <c:rich>
              <a:bodyPr/>
              <a:lstStyle/>
              <a:p>
                <a:pPr>
                  <a:defRPr/>
                </a:pPr>
                <a:r>
                  <a:rPr lang="en-US"/>
                  <a:t>Average grey</a:t>
                </a:r>
                <a:r>
                  <a:rPr lang="en-US" baseline="0"/>
                  <a:t> water footprint (mm)</a:t>
                </a:r>
                <a:endParaRPr lang="en-US"/>
              </a:p>
            </c:rich>
          </c:tx>
          <c:layout/>
          <c:overlay val="0"/>
        </c:title>
        <c:numFmt formatCode="#,##0" sourceLinked="0"/>
        <c:majorTickMark val="out"/>
        <c:minorTickMark val="none"/>
        <c:tickLblPos val="nextTo"/>
        <c:crossAx val="139018624"/>
        <c:crosses val="autoZero"/>
        <c:crossBetween val="between"/>
      </c:valAx>
    </c:plotArea>
    <c:legend>
      <c:legendPos val="r"/>
      <c:layout/>
      <c:overlay val="0"/>
    </c:legend>
    <c:plotVisOnly val="1"/>
    <c:dispBlanksAs val="gap"/>
    <c:showDLblsOverMax val="0"/>
  </c:chart>
  <c:spPr>
    <a:ln>
      <a:noFill/>
    </a:ln>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0"/>
            <a:ext cx="3041966" cy="465296"/>
          </a:xfrm>
          <a:prstGeom prst="rect">
            <a:avLst/>
          </a:prstGeom>
          <a:noFill/>
          <a:ln>
            <a:noFill/>
          </a:ln>
        </p:spPr>
        <p:txBody>
          <a:bodyPr lIns="93272" tIns="93272" rIns="93272" bIns="93272" anchor="t" anchorCtr="0"/>
          <a:lstStyle>
            <a:lvl1pPr marL="0" marR="0" indent="0" algn="l" rtl="0">
              <a:lnSpc>
                <a:spcPct val="100000"/>
              </a:lnSpc>
              <a:spcBef>
                <a:spcPts val="0"/>
              </a:spcBef>
              <a:spcAft>
                <a:spcPts val="0"/>
              </a:spcAft>
              <a:buClr>
                <a:schemeClr val="dk1"/>
              </a:buClr>
              <a:buFont typeface="Calibri"/>
              <a:buNone/>
              <a:defRPr sz="1200" b="0" i="0" u="none" strike="noStrike" cap="none" baseline="0">
                <a:solidFill>
                  <a:schemeClr val="dk1"/>
                </a:solidFill>
                <a:latin typeface="Calibri"/>
                <a:ea typeface="Calibri"/>
                <a:cs typeface="Calibri"/>
                <a:sym typeface="Calibri"/>
              </a:defRPr>
            </a:lvl1pPr>
            <a:lvl2pPr marL="466435"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32871"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99306"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65742"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332177"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98613"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65048"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731484"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976333" y="0"/>
            <a:ext cx="3041966" cy="465296"/>
          </a:xfrm>
          <a:prstGeom prst="rect">
            <a:avLst/>
          </a:prstGeom>
          <a:noFill/>
          <a:ln>
            <a:noFill/>
          </a:ln>
        </p:spPr>
        <p:txBody>
          <a:bodyPr lIns="93272" tIns="93272" rIns="93272" bIns="93272" anchor="t" anchorCtr="0"/>
          <a:lstStyle>
            <a:lvl1pPr marL="0" marR="0" indent="0" algn="r" rtl="0">
              <a:lnSpc>
                <a:spcPct val="100000"/>
              </a:lnSpc>
              <a:spcBef>
                <a:spcPts val="0"/>
              </a:spcBef>
              <a:spcAft>
                <a:spcPts val="0"/>
              </a:spcAft>
              <a:buClr>
                <a:schemeClr val="dk1"/>
              </a:buClr>
              <a:buFont typeface="Calibri"/>
              <a:buNone/>
              <a:defRPr sz="1200" b="0" i="0" u="none" strike="noStrike" cap="none" baseline="0">
                <a:solidFill>
                  <a:schemeClr val="dk1"/>
                </a:solidFill>
                <a:latin typeface="Calibri"/>
                <a:ea typeface="Calibri"/>
                <a:cs typeface="Calibri"/>
                <a:sym typeface="Calibri"/>
              </a:defRPr>
            </a:lvl1pPr>
            <a:lvl2pPr marL="466435"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32871"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99306"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65742"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332177"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98613"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65048"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731484"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701993" y="4420315"/>
            <a:ext cx="5615939" cy="4187666"/>
          </a:xfrm>
          <a:prstGeom prst="rect">
            <a:avLst/>
          </a:prstGeom>
          <a:noFill/>
          <a:ln>
            <a:noFill/>
          </a:ln>
        </p:spPr>
        <p:txBody>
          <a:bodyPr lIns="93272" tIns="93272" rIns="93272" bIns="93272"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200" b="0" i="0" u="none" strike="noStrike" cap="none" baseline="0">
                <a:solidFill>
                  <a:schemeClr val="dk1"/>
                </a:solidFill>
                <a:latin typeface="Calibri"/>
                <a:ea typeface="Calibri"/>
                <a:cs typeface="Calibri"/>
                <a:sym typeface="Calibri"/>
              </a:defRPr>
            </a:lvl2pPr>
            <a:lvl3pPr marL="914400" marR="0" indent="0" algn="l" rtl="0">
              <a:spcBef>
                <a:spcPts val="0"/>
              </a:spcBef>
              <a:defRPr sz="1200" b="0" i="0" u="none" strike="noStrike" cap="none" baseline="0">
                <a:solidFill>
                  <a:schemeClr val="dk1"/>
                </a:solidFill>
                <a:latin typeface="Calibri"/>
                <a:ea typeface="Calibri"/>
                <a:cs typeface="Calibri"/>
                <a:sym typeface="Calibri"/>
              </a:defRPr>
            </a:lvl3pPr>
            <a:lvl4pPr marL="1371600" marR="0" indent="0" algn="l" rtl="0">
              <a:spcBef>
                <a:spcPts val="0"/>
              </a:spcBef>
              <a:defRPr sz="1200" b="0" i="0" u="none" strike="noStrike" cap="none" baseline="0">
                <a:solidFill>
                  <a:schemeClr val="dk1"/>
                </a:solidFill>
                <a:latin typeface="Calibri"/>
                <a:ea typeface="Calibri"/>
                <a:cs typeface="Calibri"/>
                <a:sym typeface="Calibri"/>
              </a:defRPr>
            </a:lvl4pPr>
            <a:lvl5pPr marL="1828800" marR="0" indent="0" algn="l" rtl="0">
              <a:spcBef>
                <a:spcPts val="0"/>
              </a:spcBef>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1" y="8839014"/>
            <a:ext cx="3041966" cy="465296"/>
          </a:xfrm>
          <a:prstGeom prst="rect">
            <a:avLst/>
          </a:prstGeom>
          <a:noFill/>
          <a:ln>
            <a:noFill/>
          </a:ln>
        </p:spPr>
        <p:txBody>
          <a:bodyPr lIns="93272" tIns="93272" rIns="93272" bIns="93272" anchor="b" anchorCtr="0"/>
          <a:lstStyle>
            <a:lvl1pPr marL="0" marR="0" indent="0" algn="l" rtl="0">
              <a:lnSpc>
                <a:spcPct val="100000"/>
              </a:lnSpc>
              <a:spcBef>
                <a:spcPts val="0"/>
              </a:spcBef>
              <a:spcAft>
                <a:spcPts val="0"/>
              </a:spcAft>
              <a:buClr>
                <a:schemeClr val="dk1"/>
              </a:buClr>
              <a:buFont typeface="Calibri"/>
              <a:buNone/>
              <a:defRPr sz="1200" b="0" i="0" u="none" strike="noStrike" cap="none" baseline="0">
                <a:solidFill>
                  <a:schemeClr val="dk1"/>
                </a:solidFill>
                <a:latin typeface="Calibri"/>
                <a:ea typeface="Calibri"/>
                <a:cs typeface="Calibri"/>
                <a:sym typeface="Calibri"/>
              </a:defRPr>
            </a:lvl1pPr>
            <a:lvl2pPr marL="466435"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32871"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99306"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65742"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332177"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98613"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65048"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731484"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976333" y="8839014"/>
            <a:ext cx="3041966" cy="465296"/>
          </a:xfrm>
          <a:prstGeom prst="rect">
            <a:avLst/>
          </a:prstGeom>
          <a:noFill/>
          <a:ln>
            <a:noFill/>
          </a:ln>
        </p:spPr>
        <p:txBody>
          <a:bodyPr lIns="93272" tIns="46623" rIns="93272" bIns="46623" anchor="b" anchorCtr="0">
            <a:noAutofit/>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‹Nº›</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369558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701993" y="4420315"/>
            <a:ext cx="5615939" cy="4187666"/>
          </a:xfrm>
          <a:prstGeom prst="rect">
            <a:avLst/>
          </a:prstGeom>
          <a:noFill/>
          <a:ln>
            <a:noFill/>
          </a:ln>
        </p:spPr>
        <p:txBody>
          <a:bodyPr lIns="93272" tIns="46623" rIns="93272" bIns="46623" anchor="t" anchorCtr="0">
            <a:noAutofit/>
          </a:bodyPr>
          <a:lstStyle/>
          <a:p>
            <a:pPr>
              <a:buClr>
                <a:schemeClr val="dk1"/>
              </a:buClr>
            </a:pPr>
            <a:endParaRPr dirty="0"/>
          </a:p>
        </p:txBody>
      </p:sp>
      <p:sp>
        <p:nvSpPr>
          <p:cNvPr id="90" name="Shape 90"/>
          <p:cNvSpPr txBox="1">
            <a:spLocks noGrp="1"/>
          </p:cNvSpPr>
          <p:nvPr>
            <p:ph type="sldNum" idx="12"/>
          </p:nvPr>
        </p:nvSpPr>
        <p:spPr>
          <a:xfrm>
            <a:off x="3976333" y="8839014"/>
            <a:ext cx="3041966" cy="465296"/>
          </a:xfrm>
          <a:prstGeom prst="rect">
            <a:avLst/>
          </a:prstGeom>
          <a:noFill/>
          <a:ln>
            <a:noFill/>
          </a:ln>
        </p:spPr>
        <p:txBody>
          <a:bodyPr lIns="93272" tIns="46623" rIns="93272" bIns="46623" anchor="b" anchorCtr="0">
            <a:noAutofit/>
          </a:bodyPr>
          <a:lstStyle/>
          <a:p>
            <a:pPr algn="r">
              <a:buClr>
                <a:schemeClr val="dk1"/>
              </a:buClr>
              <a:buSzPct val="25000"/>
            </a:pPr>
            <a:fld id="{00000000-1234-1234-1234-123412341234}" type="slidenum">
              <a:rPr lang="es-MX" sz="1200">
                <a:solidFill>
                  <a:schemeClr val="dk1"/>
                </a:solidFill>
                <a:latin typeface="Calibri"/>
                <a:ea typeface="Calibri"/>
                <a:cs typeface="Calibri"/>
                <a:sym typeface="Calibri"/>
              </a:rPr>
              <a:pPr algn="r">
                <a:buClr>
                  <a:schemeClr val="dk1"/>
                </a:buClr>
                <a:buSzPct val="25000"/>
              </a:pPr>
              <a:t>1</a:t>
            </a:fld>
            <a:endParaRPr lang="es-MX" sz="1200"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701993" y="4420315"/>
            <a:ext cx="5615939" cy="4187666"/>
          </a:xfrm>
          <a:prstGeom prst="rect">
            <a:avLst/>
          </a:prstGeom>
          <a:noFill/>
          <a:ln>
            <a:noFill/>
          </a:ln>
        </p:spPr>
        <p:txBody>
          <a:bodyPr lIns="93272" tIns="93272" rIns="93272" bIns="93272" anchor="t" anchorCtr="0">
            <a:noAutofit/>
          </a:bodyPr>
          <a:lstStyle/>
          <a:p>
            <a:pPr>
              <a:buClr>
                <a:schemeClr val="dk1"/>
              </a:buClr>
            </a:pPr>
            <a:endParaRPr dirty="0"/>
          </a:p>
        </p:txBody>
      </p:sp>
      <p:sp>
        <p:nvSpPr>
          <p:cNvPr id="248" name="Shape 248"/>
          <p:cNvSpPr>
            <a:spLocks noGrp="1" noRot="1" noChangeAspect="1"/>
          </p:cNvSpPr>
          <p:nvPr>
            <p:ph type="sldImg" idx="2"/>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7" name="Shape 107"/>
          <p:cNvSpPr txBox="1">
            <a:spLocks noGrp="1"/>
          </p:cNvSpPr>
          <p:nvPr>
            <p:ph type="body" idx="1"/>
          </p:nvPr>
        </p:nvSpPr>
        <p:spPr>
          <a:xfrm>
            <a:off x="701993" y="4420315"/>
            <a:ext cx="5615939" cy="4187666"/>
          </a:xfrm>
          <a:prstGeom prst="rect">
            <a:avLst/>
          </a:prstGeom>
          <a:noFill/>
          <a:ln>
            <a:noFill/>
          </a:ln>
        </p:spPr>
        <p:txBody>
          <a:bodyPr lIns="93272" tIns="46623" rIns="93272" bIns="46623" anchor="t" anchorCtr="0">
            <a:noAutofit/>
          </a:bodyPr>
          <a:lstStyle/>
          <a:p>
            <a:pPr>
              <a:buClr>
                <a:schemeClr val="dk1"/>
              </a:buClr>
              <a:buSzPct val="25000"/>
            </a:pPr>
            <a:r>
              <a:rPr lang="es-MX" dirty="0"/>
              <a:t>Poner cada objetivo y </a:t>
            </a:r>
            <a:r>
              <a:rPr lang="es-MX" dirty="0" err="1"/>
              <a:t>subobjetivo</a:t>
            </a:r>
            <a:r>
              <a:rPr lang="es-MX" dirty="0"/>
              <a:t> que vayan apareciendo uno por uno.</a:t>
            </a:r>
          </a:p>
        </p:txBody>
      </p:sp>
      <p:sp>
        <p:nvSpPr>
          <p:cNvPr id="108" name="Shape 108"/>
          <p:cNvSpPr txBox="1">
            <a:spLocks noGrp="1"/>
          </p:cNvSpPr>
          <p:nvPr>
            <p:ph type="sldNum" idx="12"/>
          </p:nvPr>
        </p:nvSpPr>
        <p:spPr>
          <a:xfrm>
            <a:off x="3976333" y="8839014"/>
            <a:ext cx="3041966" cy="465296"/>
          </a:xfrm>
          <a:prstGeom prst="rect">
            <a:avLst/>
          </a:prstGeom>
          <a:noFill/>
          <a:ln>
            <a:noFill/>
          </a:ln>
        </p:spPr>
        <p:txBody>
          <a:bodyPr lIns="93272" tIns="46623" rIns="93272" bIns="46623" anchor="b" anchorCtr="0">
            <a:noAutofit/>
          </a:bodyPr>
          <a:lstStyle/>
          <a:p>
            <a:pPr algn="r">
              <a:buClr>
                <a:schemeClr val="dk1"/>
              </a:buClr>
              <a:buSzPct val="25000"/>
            </a:pPr>
            <a:fld id="{00000000-1234-1234-1234-123412341234}" type="slidenum">
              <a:rPr lang="es-MX" sz="1200">
                <a:solidFill>
                  <a:schemeClr val="dk1"/>
                </a:solidFill>
                <a:latin typeface="Calibri"/>
                <a:ea typeface="Calibri"/>
                <a:cs typeface="Calibri"/>
                <a:sym typeface="Calibri"/>
              </a:rPr>
              <a:pPr algn="r">
                <a:buClr>
                  <a:schemeClr val="dk1"/>
                </a:buClr>
                <a:buSzPct val="25000"/>
              </a:pPr>
              <a:t>2</a:t>
            </a:fld>
            <a:endParaRPr lang="es-MX" sz="1200" dirty="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701993" y="4420315"/>
            <a:ext cx="5615939" cy="4187666"/>
          </a:xfrm>
          <a:prstGeom prst="rect">
            <a:avLst/>
          </a:prstGeom>
          <a:noFill/>
          <a:ln>
            <a:noFill/>
          </a:ln>
        </p:spPr>
        <p:txBody>
          <a:bodyPr lIns="93272" tIns="93272" rIns="93272" bIns="93272" anchor="t" anchorCtr="0">
            <a:noAutofit/>
          </a:bodyPr>
          <a:lstStyle/>
          <a:p>
            <a:pPr>
              <a:buClr>
                <a:schemeClr val="dk1"/>
              </a:buClr>
            </a:pPr>
            <a:endParaRPr dirty="0"/>
          </a:p>
        </p:txBody>
      </p:sp>
      <p:sp>
        <p:nvSpPr>
          <p:cNvPr id="96" name="Shape 96"/>
          <p:cNvSpPr>
            <a:spLocks noGrp="1" noRot="1" noChangeAspect="1"/>
          </p:cNvSpPr>
          <p:nvPr>
            <p:ph type="sldImg" idx="2"/>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701993" y="4420315"/>
            <a:ext cx="5615939" cy="4187666"/>
          </a:xfrm>
          <a:prstGeom prst="rect">
            <a:avLst/>
          </a:prstGeom>
          <a:noFill/>
          <a:ln>
            <a:noFill/>
          </a:ln>
        </p:spPr>
        <p:txBody>
          <a:bodyPr lIns="93272" tIns="93272" rIns="93272" bIns="93272" anchor="t" anchorCtr="0">
            <a:noAutofit/>
          </a:bodyPr>
          <a:lstStyle/>
          <a:p>
            <a:pPr>
              <a:buClr>
                <a:schemeClr val="dk1"/>
              </a:buClr>
            </a:pPr>
            <a:endParaRPr dirty="0"/>
          </a:p>
        </p:txBody>
      </p:sp>
      <p:sp>
        <p:nvSpPr>
          <p:cNvPr id="136" name="Shape 136"/>
          <p:cNvSpPr>
            <a:spLocks noGrp="1" noRot="1" noChangeAspect="1"/>
          </p:cNvSpPr>
          <p:nvPr>
            <p:ph type="sldImg" idx="2"/>
          </p:nvPr>
        </p:nvSpPr>
        <p:spPr>
          <a:xfrm>
            <a:off x="1184275" y="698500"/>
            <a:ext cx="4651375" cy="34893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idx="10"/>
          </p:nvPr>
        </p:nvSpPr>
        <p:spPr/>
        <p:txBody>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19</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049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idx="10"/>
          </p:nvPr>
        </p:nvSpPr>
        <p:spPr/>
        <p:txBody>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20</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049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idx="10"/>
          </p:nvPr>
        </p:nvSpPr>
        <p:spPr/>
        <p:txBody>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22</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049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idx="10"/>
          </p:nvPr>
        </p:nvSpPr>
        <p:spPr/>
        <p:txBody>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24</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049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idx="10"/>
          </p:nvPr>
        </p:nvSpPr>
        <p:spPr/>
        <p:txBody>
          <a:bodyPr/>
          <a:lstStyle/>
          <a:p>
            <a:pPr algn="r">
              <a:buClr>
                <a:schemeClr val="dk1"/>
              </a:buClr>
              <a:buSzPct val="25000"/>
            </a:pPr>
            <a:fld id="{00000000-1234-1234-1234-123412341234}" type="slidenum">
              <a:rPr lang="es-MX" sz="1200" smtClean="0">
                <a:solidFill>
                  <a:schemeClr val="dk1"/>
                </a:solidFill>
                <a:latin typeface="Calibri"/>
                <a:ea typeface="Calibri"/>
                <a:cs typeface="Calibri"/>
                <a:sym typeface="Calibri"/>
              </a:rPr>
              <a:pPr algn="r">
                <a:buClr>
                  <a:schemeClr val="dk1"/>
                </a:buClr>
                <a:buSzPct val="25000"/>
              </a:pPr>
              <a:t>32</a:t>
            </a:fld>
            <a:endParaRPr lang="es-MX"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1066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685800" y="2130425"/>
            <a:ext cx="7772400" cy="1470023"/>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sz="1800" b="0" i="0" u="none" strike="noStrike" cap="none" baseline="0"/>
            </a:lvl2pPr>
            <a:lvl3pPr marL="0" marR="0" indent="0" algn="l" rtl="0">
              <a:spcBef>
                <a:spcPts val="0"/>
              </a:spcBef>
              <a:defRPr sz="1800" b="0" i="0" u="none" strike="noStrike" cap="none" baseline="0"/>
            </a:lvl3pPr>
            <a:lvl4pPr marL="0" marR="0" indent="0" algn="l" rtl="0">
              <a:spcBef>
                <a:spcPts val="0"/>
              </a:spcBef>
              <a:defRPr sz="1800" b="0" i="0" u="none" strike="noStrike" cap="none" baseline="0"/>
            </a:lvl4pPr>
            <a:lvl5pPr marL="0" marR="0" indent="0" algn="l" rtl="0">
              <a:spcBef>
                <a:spcPts val="0"/>
              </a:spcBef>
              <a:defRPr sz="1800" b="0" i="0" u="none" strike="noStrike" cap="none" baseline="0"/>
            </a:lvl5pPr>
            <a:lvl6pPr marL="0" marR="0" indent="0" algn="l" rtl="0">
              <a:spcBef>
                <a:spcPts val="0"/>
              </a:spcBef>
              <a:defRPr sz="1800" b="0" i="0" u="none" strike="noStrike" cap="none" baseline="0"/>
            </a:lvl6pPr>
            <a:lvl7pPr marL="0" marR="0" indent="0" algn="l" rtl="0">
              <a:spcBef>
                <a:spcPts val="0"/>
              </a:spcBef>
              <a:defRPr sz="1800" b="0" i="0" u="none" strike="noStrike" cap="none" baseline="0"/>
            </a:lvl7pPr>
            <a:lvl8pPr marL="0" marR="0" indent="0" algn="l" rtl="0">
              <a:spcBef>
                <a:spcPts val="0"/>
              </a:spcBef>
              <a:defRPr sz="1800" b="0" i="0" u="none" strike="noStrike" cap="none" baseline="0"/>
            </a:lvl8pPr>
            <a:lvl9pPr marL="0" marR="0" indent="0" algn="l" rtl="0">
              <a:spcBef>
                <a:spcPts val="0"/>
              </a:spcBef>
              <a:defRPr sz="1800" b="0" i="0" u="none" strike="noStrike" cap="none" baseline="0"/>
            </a:lvl9pPr>
          </a:lstStyle>
          <a:p>
            <a:endParaRPr/>
          </a:p>
        </p:txBody>
      </p:sp>
      <p:sp>
        <p:nvSpPr>
          <p:cNvPr id="16" name="Shape 16"/>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lnSpc>
                <a:spcPct val="100000"/>
              </a:lnSpc>
              <a:spcBef>
                <a:spcPts val="640"/>
              </a:spcBef>
              <a:spcAft>
                <a:spcPts val="0"/>
              </a:spcAft>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lnSpc>
                <a:spcPct val="100000"/>
              </a:lnSpc>
              <a:spcBef>
                <a:spcPts val="560"/>
              </a:spcBef>
              <a:spcAft>
                <a:spcPts val="0"/>
              </a:spcAft>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lnSpc>
                <a:spcPct val="100000"/>
              </a:lnSpc>
              <a:spcBef>
                <a:spcPts val="480"/>
              </a:spcBef>
              <a:spcAft>
                <a:spcPts val="0"/>
              </a:spcAft>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lnSpc>
                <a:spcPct val="100000"/>
              </a:lnSpc>
              <a:spcBef>
                <a:spcPts val="400"/>
              </a:spcBef>
              <a:spcAft>
                <a:spcPts val="0"/>
              </a:spcAft>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17" name="Shape 17"/>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18" name="Shape 1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19" name="Shape 19"/>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Título vertical y texto">
    <p:spTree>
      <p:nvGrpSpPr>
        <p:cNvPr id="1" name="Shape 77"/>
        <p:cNvGrpSpPr/>
        <p:nvPr/>
      </p:nvGrpSpPr>
      <p:grpSpPr>
        <a:xfrm>
          <a:off x="0" y="0"/>
          <a:ext cx="0" cy="0"/>
          <a:chOff x="0" y="0"/>
          <a:chExt cx="0" cy="0"/>
        </a:xfrm>
      </p:grpSpPr>
      <p:sp>
        <p:nvSpPr>
          <p:cNvPr id="78" name="Shape 78"/>
          <p:cNvSpPr txBox="1">
            <a:spLocks noGrp="1"/>
          </p:cNvSpPr>
          <p:nvPr>
            <p:ph type="title"/>
          </p:nvPr>
        </p:nvSpPr>
        <p:spPr>
          <a:xfrm rot="5400000">
            <a:off x="4732335" y="2171700"/>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9" name="Shape 79"/>
          <p:cNvSpPr txBox="1">
            <a:spLocks noGrp="1"/>
          </p:cNvSpPr>
          <p:nvPr>
            <p:ph type="body" idx="1"/>
          </p:nvPr>
        </p:nvSpPr>
        <p:spPr>
          <a:xfrm rot="5400000">
            <a:off x="541335" y="190499"/>
            <a:ext cx="5851525" cy="6019798"/>
          </a:xfrm>
          <a:prstGeom prst="rect">
            <a:avLst/>
          </a:prstGeom>
          <a:noFill/>
          <a:ln>
            <a:noFill/>
          </a:ln>
        </p:spPr>
        <p:txBody>
          <a:bodyPr lIns="91425" tIns="91425" rIns="91425" bIns="91425" anchor="t" anchorCtr="0"/>
          <a:lstStyle>
            <a:lvl1pPr marL="342900" indent="266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2476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2286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2" name="Shape 22"/>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266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2476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2286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24" name="Shape 2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25" name="Shape 25"/>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Encabezado de sección">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2" name="Shape 32"/>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33" name="Shape 33"/>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8" name="Shape 38"/>
          <p:cNvSpPr txBox="1">
            <a:spLocks noGrp="1"/>
          </p:cNvSpPr>
          <p:nvPr>
            <p:ph type="body" idx="1"/>
          </p:nvPr>
        </p:nvSpPr>
        <p:spPr>
          <a:xfrm>
            <a:off x="457200" y="1600200"/>
            <a:ext cx="4038597"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39" name="Shape 39"/>
          <p:cNvSpPr txBox="1">
            <a:spLocks noGrp="1"/>
          </p:cNvSpPr>
          <p:nvPr>
            <p:ph type="body" idx="2"/>
          </p:nvPr>
        </p:nvSpPr>
        <p:spPr>
          <a:xfrm>
            <a:off x="4648200" y="1600200"/>
            <a:ext cx="4038597"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0" name="Shape 40"/>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41" name="Shape 4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42" name="Shape 42"/>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5" name="Shape 45"/>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46" name="Shape 46"/>
          <p:cNvSpPr txBox="1">
            <a:spLocks noGrp="1"/>
          </p:cNvSpPr>
          <p:nvPr>
            <p:ph type="body" idx="2"/>
          </p:nvPr>
        </p:nvSpPr>
        <p:spPr>
          <a:xfrm>
            <a:off x="457200" y="2174875"/>
            <a:ext cx="4040187" cy="3951285"/>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47" name="Shape 47"/>
          <p:cNvSpPr txBox="1">
            <a:spLocks noGrp="1"/>
          </p:cNvSpPr>
          <p:nvPr>
            <p:ph type="body" idx="3"/>
          </p:nvPr>
        </p:nvSpPr>
        <p:spPr>
          <a:xfrm>
            <a:off x="4645025" y="1535112"/>
            <a:ext cx="4041772"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48" name="Shape 48"/>
          <p:cNvSpPr txBox="1">
            <a:spLocks noGrp="1"/>
          </p:cNvSpPr>
          <p:nvPr>
            <p:ph type="body" idx="4"/>
          </p:nvPr>
        </p:nvSpPr>
        <p:spPr>
          <a:xfrm>
            <a:off x="4645025" y="2174875"/>
            <a:ext cx="4041772" cy="3951285"/>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49" name="Shape 49"/>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50" name="Shape 5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51" name="Shape 51"/>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55" name="Shape 5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56" name="Shape 56"/>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ido con título">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3050"/>
            <a:ext cx="3008313" cy="1162048"/>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9" name="Shape 59"/>
          <p:cNvSpPr txBox="1">
            <a:spLocks noGrp="1"/>
          </p:cNvSpPr>
          <p:nvPr>
            <p:ph type="body" idx="1"/>
          </p:nvPr>
        </p:nvSpPr>
        <p:spPr>
          <a:xfrm>
            <a:off x="3575050" y="273050"/>
            <a:ext cx="5111750" cy="5853111"/>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60" name="Shape 60"/>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61" name="Shape 61"/>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Imagen con título">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1792288" y="4800600"/>
            <a:ext cx="5486399" cy="566736"/>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6" name="Shape 66"/>
          <p:cNvSpPr>
            <a:spLocks noGrp="1"/>
          </p:cNvSpPr>
          <p:nvPr>
            <p:ph type="pic" idx="2"/>
          </p:nvPr>
        </p:nvSpPr>
        <p:spPr>
          <a:xfrm>
            <a:off x="1792288" y="612775"/>
            <a:ext cx="5486399" cy="4114800"/>
          </a:xfrm>
          <a:prstGeom prst="rect">
            <a:avLst/>
          </a:prstGeom>
          <a:noFill/>
          <a:ln>
            <a:noFill/>
          </a:ln>
        </p:spPr>
      </p:sp>
      <p:sp>
        <p:nvSpPr>
          <p:cNvPr id="67" name="Shape 6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68" name="Shape 68"/>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69" name="Shape 6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0" name="Shape 70"/>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ítulo y texto vertical">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3" name="Shape 73"/>
          <p:cNvSpPr txBox="1">
            <a:spLocks noGrp="1"/>
          </p:cNvSpPr>
          <p:nvPr>
            <p:ph type="body" idx="1"/>
          </p:nvPr>
        </p:nvSpPr>
        <p:spPr>
          <a:xfrm rot="5400000">
            <a:off x="2309016" y="-251618"/>
            <a:ext cx="4525963" cy="8229600"/>
          </a:xfrm>
          <a:prstGeom prst="rect">
            <a:avLst/>
          </a:prstGeom>
          <a:noFill/>
          <a:ln>
            <a:noFill/>
          </a:ln>
        </p:spPr>
        <p:txBody>
          <a:bodyPr lIns="91425" tIns="91425" rIns="91425" bIns="91425" anchor="t" anchorCtr="0"/>
          <a:lstStyle>
            <a:lvl1pPr marL="342900" indent="266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2476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2286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4" name="Shape 74"/>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5" name="Shape 7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76" name="Shape 76"/>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sz="1800" b="0" i="0" u="none" strike="noStrike" cap="none" baseline="0"/>
            </a:lvl2pPr>
            <a:lvl3pPr marL="0" marR="0" indent="0" algn="l" rtl="0">
              <a:spcBef>
                <a:spcPts val="0"/>
              </a:spcBef>
              <a:defRPr sz="1800" b="0" i="0" u="none" strike="noStrike" cap="none" baseline="0"/>
            </a:lvl3pPr>
            <a:lvl4pPr marL="0" marR="0" indent="0" algn="l" rtl="0">
              <a:spcBef>
                <a:spcPts val="0"/>
              </a:spcBef>
              <a:defRPr sz="1800" b="0" i="0" u="none" strike="noStrike" cap="none" baseline="0"/>
            </a:lvl4pPr>
            <a:lvl5pPr marL="0" marR="0" indent="0" algn="l" rtl="0">
              <a:spcBef>
                <a:spcPts val="0"/>
              </a:spcBef>
              <a:defRPr sz="1800" b="0" i="0" u="none" strike="noStrike" cap="none" baseline="0"/>
            </a:lvl5pPr>
            <a:lvl6pPr marL="0" marR="0" indent="0" algn="l" rtl="0">
              <a:spcBef>
                <a:spcPts val="0"/>
              </a:spcBef>
              <a:defRPr sz="1800" b="0" i="0" u="none" strike="noStrike" cap="none" baseline="0"/>
            </a:lvl6pPr>
            <a:lvl7pPr marL="0" marR="0" indent="0" algn="l" rtl="0">
              <a:spcBef>
                <a:spcPts val="0"/>
              </a:spcBef>
              <a:defRPr sz="1800" b="0" i="0" u="none" strike="noStrike" cap="none" baseline="0"/>
            </a:lvl7pPr>
            <a:lvl8pPr marL="0" marR="0" indent="0" algn="l" rtl="0">
              <a:spcBef>
                <a:spcPts val="0"/>
              </a:spcBef>
              <a:defRPr sz="1800" b="0" i="0" u="none" strike="noStrike" cap="none" baseline="0"/>
            </a:lvl8pPr>
            <a:lvl9pPr marL="0" marR="0" indent="0" algn="l" rtl="0">
              <a:spcBef>
                <a:spcPts val="0"/>
              </a:spcBef>
              <a:defRPr sz="1800" b="0" i="0" u="none" strike="noStrike" cap="none" baseline="0"/>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266700" algn="l" rtl="0">
              <a:lnSpc>
                <a:spcPct val="100000"/>
              </a:lnSpc>
              <a:spcBef>
                <a:spcPts val="640"/>
              </a:spcBef>
              <a:spcAft>
                <a:spcPts val="0"/>
              </a:spcAft>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247650" algn="l" rtl="0">
              <a:lnSpc>
                <a:spcPct val="100000"/>
              </a:lnSpc>
              <a:spcBef>
                <a:spcPts val="560"/>
              </a:spcBef>
              <a:spcAft>
                <a:spcPts val="0"/>
              </a:spcAft>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228600" algn="l" rtl="0">
              <a:lnSpc>
                <a:spcPct val="100000"/>
              </a:lnSpc>
              <a:spcBef>
                <a:spcPts val="480"/>
              </a:spcBef>
              <a:spcAft>
                <a:spcPts val="0"/>
              </a:spcAft>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52400" algn="l" rtl="0">
              <a:lnSpc>
                <a:spcPct val="100000"/>
              </a:lnSpc>
              <a:spcBef>
                <a:spcPts val="400"/>
              </a:spcBef>
              <a:spcAft>
                <a:spcPts val="0"/>
              </a:spcAft>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888888"/>
              </a:buClr>
              <a:buFont typeface="Calibri"/>
              <a:buNone/>
              <a:defRPr sz="1200" b="0" i="0" u="none" strike="noStrike" cap="none" baseline="0">
                <a:solidFill>
                  <a:srgbClr val="888888"/>
                </a:solidFill>
                <a:latin typeface="Calibri"/>
                <a:ea typeface="Calibri"/>
                <a:cs typeface="Calibri"/>
                <a:sym typeface="Calibri"/>
              </a:defRPr>
            </a:lvl1pPr>
            <a:lvl2pPr marL="457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2pPr>
            <a:lvl3pPr marL="914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3pPr>
            <a:lvl4pPr marL="1371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4pPr>
            <a:lvl5pPr marL="18288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5pPr>
            <a:lvl6pPr marL="22860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6pPr>
            <a:lvl7pPr marL="27432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7pPr>
            <a:lvl8pPr marL="32004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8pPr>
            <a:lvl9pPr marL="3657600" marR="0" indent="0" algn="l" rtl="0">
              <a:lnSpc>
                <a:spcPct val="100000"/>
              </a:lnSpc>
              <a:spcBef>
                <a:spcPts val="0"/>
              </a:spcBef>
              <a:spcAft>
                <a:spcPts val="0"/>
              </a:spcAft>
              <a:buClr>
                <a:schemeClr val="dk1"/>
              </a:buClr>
              <a:buFont typeface="Calibri"/>
              <a:buNone/>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s-MX" sz="1200" b="0" i="0" u="none" strike="noStrike" cap="none" baseline="0">
                <a:solidFill>
                  <a:srgbClr val="888888"/>
                </a:solidFill>
                <a:latin typeface="Calibri"/>
                <a:ea typeface="Calibri"/>
                <a:cs typeface="Calibri"/>
                <a:sym typeface="Calibri"/>
              </a:rPr>
              <a:pPr marL="0" marR="0" lvl="0" indent="0" algn="r" rtl="0">
                <a:lnSpc>
                  <a:spcPct val="100000"/>
                </a:lnSpc>
                <a:spcBef>
                  <a:spcPts val="0"/>
                </a:spcBef>
                <a:spcAft>
                  <a:spcPts val="0"/>
                </a:spcAft>
                <a:buClr>
                  <a:srgbClr val="888888"/>
                </a:buClr>
                <a:buSzPct val="25000"/>
                <a:buFont typeface="Calibri"/>
                <a:buNone/>
              </a:pPr>
              <a:t>‹Nº›</a:t>
            </a:fld>
            <a:endParaRPr lang="es-MX" sz="1200" b="0" i="0" u="none" strike="noStrike" cap="none" baseline="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biodiversidad.gob.mx/usos/maices/razas2012.html"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http://www.biodiversidad.gob.mx/usos/maices/maiz_cartel.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251517" y="158775"/>
            <a:ext cx="8640960" cy="1470023"/>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953734"/>
              </a:buClr>
              <a:buSzPct val="25000"/>
              <a:buFont typeface="Calibri"/>
              <a:buNone/>
            </a:pPr>
            <a:r>
              <a:rPr lang="en-US" sz="2800" b="0" i="0" u="none" strike="noStrike" cap="none" baseline="0" dirty="0" smtClean="0">
                <a:solidFill>
                  <a:schemeClr val="tx2"/>
                </a:solidFill>
                <a:latin typeface="Calibri"/>
                <a:ea typeface="Calibri"/>
                <a:cs typeface="Calibri"/>
                <a:sym typeface="Calibri"/>
              </a:rPr>
              <a:t>Ecosystems and agro-biodiversity </a:t>
            </a:r>
            <a:br>
              <a:rPr lang="en-US" sz="2800" b="0" i="0" u="none" strike="noStrike" cap="none" baseline="0" dirty="0" smtClean="0">
                <a:solidFill>
                  <a:schemeClr val="tx2"/>
                </a:solidFill>
                <a:latin typeface="Calibri"/>
                <a:ea typeface="Calibri"/>
                <a:cs typeface="Calibri"/>
                <a:sym typeface="Calibri"/>
              </a:rPr>
            </a:br>
            <a:r>
              <a:rPr lang="en-US" sz="2800" b="0" i="0" u="none" strike="noStrike" cap="none" baseline="0" dirty="0" smtClean="0">
                <a:solidFill>
                  <a:schemeClr val="tx2"/>
                </a:solidFill>
                <a:latin typeface="Calibri"/>
                <a:ea typeface="Calibri"/>
                <a:cs typeface="Calibri"/>
                <a:sym typeface="Calibri"/>
              </a:rPr>
              <a:t>across small and large-scale </a:t>
            </a:r>
            <a:r>
              <a:rPr lang="en-US" sz="2800" b="1" i="0" u="none" strike="noStrike" cap="none" baseline="0" dirty="0" smtClean="0">
                <a:solidFill>
                  <a:schemeClr val="tx2"/>
                </a:solidFill>
                <a:latin typeface="Calibri"/>
                <a:ea typeface="Calibri"/>
                <a:cs typeface="Calibri"/>
                <a:sym typeface="Calibri"/>
              </a:rPr>
              <a:t>maize</a:t>
            </a:r>
            <a:r>
              <a:rPr lang="en-US" sz="2800" b="0" i="0" u="none" strike="noStrike" cap="none" baseline="0" dirty="0" smtClean="0">
                <a:solidFill>
                  <a:schemeClr val="tx2"/>
                </a:solidFill>
                <a:latin typeface="Calibri"/>
                <a:ea typeface="Calibri"/>
                <a:cs typeface="Calibri"/>
                <a:sym typeface="Calibri"/>
              </a:rPr>
              <a:t> production systems</a:t>
            </a:r>
            <a:endParaRPr lang="en-US" sz="2800" b="0" i="0" u="none" strike="noStrike" cap="none" baseline="0" dirty="0">
              <a:solidFill>
                <a:schemeClr val="tx2"/>
              </a:solidFill>
              <a:latin typeface="Calibri"/>
              <a:ea typeface="Calibri"/>
              <a:cs typeface="Calibri"/>
              <a:sym typeface="Calibri"/>
            </a:endParaRPr>
          </a:p>
        </p:txBody>
      </p:sp>
      <p:sp>
        <p:nvSpPr>
          <p:cNvPr id="85" name="Shape 85"/>
          <p:cNvSpPr txBox="1">
            <a:spLocks noGrp="1"/>
          </p:cNvSpPr>
          <p:nvPr>
            <p:ph type="subTitle" idx="1"/>
          </p:nvPr>
        </p:nvSpPr>
        <p:spPr>
          <a:xfrm>
            <a:off x="1371600" y="1496769"/>
            <a:ext cx="6400799" cy="62479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953734"/>
              </a:buClr>
              <a:buSzPct val="25000"/>
              <a:buFont typeface="Arial"/>
              <a:buNone/>
            </a:pPr>
            <a:r>
              <a:rPr lang="es-MX" sz="2400" b="0" i="0" u="none" strike="noStrike" cap="none" baseline="0" dirty="0" err="1" smtClean="0">
                <a:solidFill>
                  <a:srgbClr val="FFC000"/>
                </a:solidFill>
                <a:latin typeface="Calibri"/>
                <a:ea typeface="Calibri"/>
                <a:cs typeface="Calibri"/>
                <a:sym typeface="Calibri"/>
              </a:rPr>
              <a:t>TEEBAgFood</a:t>
            </a:r>
            <a:r>
              <a:rPr lang="es-MX" sz="2400" b="0" i="0" u="none" strike="noStrike" cap="none" baseline="0" dirty="0" smtClean="0">
                <a:solidFill>
                  <a:srgbClr val="FFC000"/>
                </a:solidFill>
                <a:latin typeface="Calibri"/>
                <a:ea typeface="Calibri"/>
                <a:cs typeface="Calibri"/>
                <a:sym typeface="Calibri"/>
              </a:rPr>
              <a:t> </a:t>
            </a:r>
            <a:r>
              <a:rPr lang="es-MX" sz="2400" b="0" i="0" u="none" strike="noStrike" cap="none" baseline="0" dirty="0">
                <a:solidFill>
                  <a:srgbClr val="FFC000"/>
                </a:solidFill>
                <a:latin typeface="Calibri"/>
                <a:ea typeface="Calibri"/>
                <a:cs typeface="Calibri"/>
                <a:sym typeface="Calibri"/>
              </a:rPr>
              <a:t>- CONABIO</a:t>
            </a:r>
          </a:p>
        </p:txBody>
      </p:sp>
      <p:pic>
        <p:nvPicPr>
          <p:cNvPr id="5" name="4 Imagen" descr="http://bdi.conabio.gob.mx/fotoweb/cache/5062/Toda%20la%20Base%20del%20BI/Usos/DK0665%20San%20Andr%C3%A9s%20Tuxtla%2C%20Veracruz.t53ac2197.m1200.w.0ConabioCornerCopy.jpg.xa13a090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5835" y="2325600"/>
            <a:ext cx="6151331" cy="401474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Tabla"/>
          <p:cNvGraphicFramePr>
            <a:graphicFrameLocks noGrp="1"/>
          </p:cNvGraphicFramePr>
          <p:nvPr>
            <p:extLst>
              <p:ext uri="{D42A27DB-BD31-4B8C-83A1-F6EECF244321}">
                <p14:modId xmlns:p14="http://schemas.microsoft.com/office/powerpoint/2010/main" val="1867062604"/>
              </p:ext>
            </p:extLst>
          </p:nvPr>
        </p:nvGraphicFramePr>
        <p:xfrm>
          <a:off x="219154" y="1295896"/>
          <a:ext cx="8599895" cy="4724400"/>
        </p:xfrm>
        <a:graphic>
          <a:graphicData uri="http://schemas.openxmlformats.org/drawingml/2006/table">
            <a:tbl>
              <a:tblPr firstRow="1" bandRow="1">
                <a:tableStyleId>{2D5ABB26-0587-4C30-8999-92F81FD0307C}</a:tableStyleId>
              </a:tblPr>
              <a:tblGrid>
                <a:gridCol w="878128">
                  <a:extLst>
                    <a:ext uri="{9D8B030D-6E8A-4147-A177-3AD203B41FA5}">
                      <a16:colId xmlns:a16="http://schemas.microsoft.com/office/drawing/2014/main" val="20000"/>
                    </a:ext>
                  </a:extLst>
                </a:gridCol>
                <a:gridCol w="1917971">
                  <a:extLst>
                    <a:ext uri="{9D8B030D-6E8A-4147-A177-3AD203B41FA5}">
                      <a16:colId xmlns:a16="http://schemas.microsoft.com/office/drawing/2014/main" val="20001"/>
                    </a:ext>
                  </a:extLst>
                </a:gridCol>
                <a:gridCol w="2297335">
                  <a:extLst>
                    <a:ext uri="{9D8B030D-6E8A-4147-A177-3AD203B41FA5}">
                      <a16:colId xmlns:a16="http://schemas.microsoft.com/office/drawing/2014/main" val="20002"/>
                    </a:ext>
                  </a:extLst>
                </a:gridCol>
                <a:gridCol w="1583325">
                  <a:extLst>
                    <a:ext uri="{9D8B030D-6E8A-4147-A177-3AD203B41FA5}">
                      <a16:colId xmlns:a16="http://schemas.microsoft.com/office/drawing/2014/main" val="20003"/>
                    </a:ext>
                  </a:extLst>
                </a:gridCol>
                <a:gridCol w="1923136">
                  <a:extLst>
                    <a:ext uri="{9D8B030D-6E8A-4147-A177-3AD203B41FA5}">
                      <a16:colId xmlns:a16="http://schemas.microsoft.com/office/drawing/2014/main" val="20004"/>
                    </a:ext>
                  </a:extLst>
                </a:gridCol>
              </a:tblGrid>
              <a:tr h="463938">
                <a:tc>
                  <a:txBody>
                    <a:bodyPr/>
                    <a:lstStyle/>
                    <a:p>
                      <a:r>
                        <a:rPr lang="en-US" sz="1400" b="1" noProof="0" dirty="0" smtClean="0">
                          <a:latin typeface="Calibri" panose="020F0502020204030204" pitchFamily="34" charset="0"/>
                        </a:rPr>
                        <a:t>Sections </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Ecosystem</a:t>
                      </a:r>
                      <a:r>
                        <a:rPr lang="en-US" sz="1400" b="1" baseline="0" noProof="0" dirty="0" smtClean="0">
                          <a:latin typeface="Calibri" panose="020F0502020204030204" pitchFamily="34" charset="0"/>
                        </a:rPr>
                        <a:t> services addressed</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Maize</a:t>
                      </a:r>
                      <a:r>
                        <a:rPr lang="en-US" sz="1400" b="1" baseline="0" noProof="0" dirty="0" smtClean="0">
                          <a:latin typeface="Calibri" panose="020F0502020204030204" pitchFamily="34" charset="0"/>
                        </a:rPr>
                        <a:t> systems</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Type of</a:t>
                      </a:r>
                      <a:r>
                        <a:rPr lang="en-US" sz="1400" b="1" baseline="0" noProof="0" dirty="0" smtClean="0">
                          <a:latin typeface="Calibri" panose="020F0502020204030204" pitchFamily="34" charset="0"/>
                        </a:rPr>
                        <a:t> valuation</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Scale</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extLst>
                  <a:ext uri="{0D108BD9-81ED-4DB2-BD59-A6C34878D82A}">
                    <a16:rowId xmlns:a16="http://schemas.microsoft.com/office/drawing/2014/main" val="10000"/>
                  </a:ext>
                </a:extLst>
              </a:tr>
              <a:tr h="691200">
                <a:tc>
                  <a:txBody>
                    <a:bodyPr/>
                    <a:lstStyle/>
                    <a:p>
                      <a:r>
                        <a:rPr lang="en-US" sz="1400" noProof="0" dirty="0" smtClean="0">
                          <a:latin typeface="Calibri" panose="020F0502020204030204" pitchFamily="34" charset="0"/>
                        </a:rPr>
                        <a:t>6.1</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Regulation services</a:t>
                      </a:r>
                    </a:p>
                    <a:p>
                      <a:r>
                        <a:rPr lang="en-US" sz="1400" noProof="0" dirty="0" smtClean="0">
                          <a:latin typeface="Calibri" panose="020F0502020204030204" pitchFamily="34" charset="0"/>
                        </a:rPr>
                        <a:t>Provision services</a:t>
                      </a:r>
                    </a:p>
                    <a:p>
                      <a:r>
                        <a:rPr lang="en-US" sz="1400" noProof="0" dirty="0" smtClean="0">
                          <a:latin typeface="Calibri" panose="020F0502020204030204" pitchFamily="34" charset="0"/>
                        </a:rPr>
                        <a:t>Support services </a:t>
                      </a:r>
                    </a:p>
                    <a:p>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In Mexico and USA: High-yield irrigated and </a:t>
                      </a:r>
                      <a:r>
                        <a:rPr lang="en-US" sz="1400" noProof="0" dirty="0" err="1" smtClean="0">
                          <a:latin typeface="Calibri" panose="020F0502020204030204" pitchFamily="34" charset="0"/>
                        </a:rPr>
                        <a:t>rainfed</a:t>
                      </a:r>
                      <a:r>
                        <a:rPr lang="en-US" sz="1400" noProof="0" dirty="0" smtClean="0">
                          <a:latin typeface="Calibri" panose="020F0502020204030204" pitchFamily="34" charset="0"/>
                        </a:rPr>
                        <a:t>, mixed and low-yield </a:t>
                      </a:r>
                      <a:r>
                        <a:rPr lang="en-US" sz="1400" noProof="0" dirty="0" err="1" smtClean="0">
                          <a:latin typeface="Calibri" panose="020F0502020204030204" pitchFamily="34" charset="0"/>
                        </a:rPr>
                        <a:t>rainfed</a:t>
                      </a:r>
                      <a:r>
                        <a:rPr lang="en-US" sz="1400" noProof="0" dirty="0" smtClean="0">
                          <a:latin typeface="Calibri" panose="020F0502020204030204" pitchFamily="34" charset="0"/>
                        </a:rPr>
                        <a:t> systems. In Ecuador: Amazonia, Andes, Costa. </a:t>
                      </a:r>
                    </a:p>
                    <a:p>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Monetary valuation</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Case study countries: subnational level (cantons, municipalities and counties)</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extLst>
                  <a:ext uri="{0D108BD9-81ED-4DB2-BD59-A6C34878D82A}">
                    <a16:rowId xmlns:a16="http://schemas.microsoft.com/office/drawing/2014/main" val="10001"/>
                  </a:ext>
                </a:extLst>
              </a:tr>
              <a:tr h="586696">
                <a:tc>
                  <a:txBody>
                    <a:bodyPr/>
                    <a:lstStyle/>
                    <a:p>
                      <a:r>
                        <a:rPr lang="es-MX" sz="1400" noProof="0" dirty="0" smtClean="0">
                          <a:latin typeface="Calibri" panose="020F0502020204030204" pitchFamily="34" charset="0"/>
                        </a:rPr>
                        <a:t>6.2</a:t>
                      </a:r>
                      <a:endParaRPr lang="en-US" sz="1400" noProof="0" dirty="0">
                        <a:latin typeface="Calibri" panose="020F0502020204030204" pitchFamily="34" charset="0"/>
                      </a:endParaRPr>
                    </a:p>
                  </a:txBody>
                  <a:tcPr/>
                </a:tc>
                <a:tc>
                  <a:txBody>
                    <a:bodyPr/>
                    <a:lstStyle/>
                    <a:p>
                      <a:r>
                        <a:rPr lang="en-US" sz="1400" baseline="0" noProof="0" dirty="0" smtClean="0">
                          <a:latin typeface="Calibri" panose="020F0502020204030204" pitchFamily="34" charset="0"/>
                        </a:rPr>
                        <a:t>Water provision </a:t>
                      </a:r>
                    </a:p>
                  </a:txBody>
                  <a:tcPr/>
                </a:tc>
                <a:tc>
                  <a:txBody>
                    <a:bodyPr/>
                    <a:lstStyle/>
                    <a:p>
                      <a:r>
                        <a:rPr lang="en-US" sz="1400" noProof="0" dirty="0" smtClean="0">
                          <a:latin typeface="Calibri" panose="020F0502020204030204" pitchFamily="34" charset="0"/>
                        </a:rPr>
                        <a:t>Irrigated, mixed and </a:t>
                      </a:r>
                      <a:r>
                        <a:rPr lang="en-US" sz="1400" noProof="0" dirty="0" err="1" smtClean="0">
                          <a:latin typeface="Calibri" panose="020F0502020204030204" pitchFamily="34" charset="0"/>
                        </a:rPr>
                        <a:t>rainfed</a:t>
                      </a:r>
                      <a:r>
                        <a:rPr lang="en-US" sz="1400" noProof="0" dirty="0" smtClean="0">
                          <a:latin typeface="Calibri" panose="020F0502020204030204" pitchFamily="34" charset="0"/>
                        </a:rPr>
                        <a:t> systems</a:t>
                      </a:r>
                    </a:p>
                    <a:p>
                      <a:endParaRPr lang="es-MX" sz="1400" noProof="0" dirty="0" smtClean="0">
                        <a:latin typeface="Calibri" panose="020F0502020204030204" pitchFamily="34" charset="0"/>
                      </a:endParaRPr>
                    </a:p>
                    <a:p>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Monetary</a:t>
                      </a:r>
                      <a:r>
                        <a:rPr lang="en-US" sz="1400" baseline="0" noProof="0" dirty="0" smtClean="0">
                          <a:latin typeface="Calibri" panose="020F0502020204030204" pitchFamily="34" charset="0"/>
                        </a:rPr>
                        <a:t> valuation</a:t>
                      </a:r>
                      <a:endParaRPr lang="en-US" sz="1400" noProof="0" dirty="0" smtClean="0">
                        <a:latin typeface="Calibri" panose="020F0502020204030204" pitchFamily="34" charset="0"/>
                      </a:endParaRPr>
                    </a:p>
                    <a:p>
                      <a:endParaRPr lang="en-US" sz="1400" noProof="0" dirty="0">
                        <a:latin typeface="Calibri" panose="020F0502020204030204" pitchFamily="34" charset="0"/>
                      </a:endParaRPr>
                    </a:p>
                  </a:txBody>
                  <a:tcPr/>
                </a:tc>
                <a:tc>
                  <a:txBody>
                    <a:bodyPr/>
                    <a:lstStyle/>
                    <a:p>
                      <a:r>
                        <a:rPr lang="en-US" sz="1400" noProof="0" dirty="0" smtClean="0">
                          <a:latin typeface="Calibri" panose="020F0502020204030204" pitchFamily="34" charset="0"/>
                        </a:rPr>
                        <a:t>Case study countries, 5x5 min ARC (10 km resolution)</a:t>
                      </a:r>
                      <a:endParaRPr lang="en-US" sz="1400" noProof="0" dirty="0">
                        <a:latin typeface="Calibri" panose="020F0502020204030204" pitchFamily="34" charset="0"/>
                      </a:endParaRPr>
                    </a:p>
                  </a:txBody>
                  <a:tcPr/>
                </a:tc>
                <a:extLst>
                  <a:ext uri="{0D108BD9-81ED-4DB2-BD59-A6C34878D82A}">
                    <a16:rowId xmlns:a16="http://schemas.microsoft.com/office/drawing/2014/main" val="10002"/>
                  </a:ext>
                </a:extLst>
              </a:tr>
              <a:tr h="533312">
                <a:tc>
                  <a:txBody>
                    <a:bodyPr/>
                    <a:lstStyle/>
                    <a:p>
                      <a:r>
                        <a:rPr lang="es-MX" sz="1400" noProof="0" dirty="0" smtClean="0">
                          <a:latin typeface="Calibri" panose="020F0502020204030204" pitchFamily="34" charset="0"/>
                        </a:rPr>
                        <a:t>6.3</a:t>
                      </a:r>
                      <a:endParaRPr lang="en-US" sz="1400" noProof="0" dirty="0">
                        <a:latin typeface="Calibri" panose="020F0502020204030204" pitchFamily="34" charset="0"/>
                      </a:endParaRPr>
                    </a:p>
                  </a:txBody>
                  <a:tcPr/>
                </a:tc>
                <a:tc>
                  <a:txBody>
                    <a:bodyPr/>
                    <a:lstStyle/>
                    <a:p>
                      <a:r>
                        <a:rPr lang="en-US" sz="1400" noProof="0" dirty="0" smtClean="0">
                          <a:latin typeface="Calibri" panose="020F0502020204030204" pitchFamily="34" charset="0"/>
                        </a:rPr>
                        <a:t>Water quality</a:t>
                      </a:r>
                      <a:endParaRPr lang="en-US" sz="1400" noProof="0" dirty="0">
                        <a:latin typeface="Calibri" panose="020F0502020204030204" pitchFamily="34" charset="0"/>
                      </a:endParaRPr>
                    </a:p>
                  </a:txBody>
                  <a:tcPr/>
                </a:tc>
                <a:tc>
                  <a:txBody>
                    <a:bodyPr/>
                    <a:lstStyle/>
                    <a:p>
                      <a:r>
                        <a:rPr lang="en-US" sz="1400" noProof="0" dirty="0" smtClean="0">
                          <a:latin typeface="Calibri" panose="020F0502020204030204" pitchFamily="34" charset="0"/>
                        </a:rPr>
                        <a:t>Smallholder, intermediate and intensive systems</a:t>
                      </a:r>
                    </a:p>
                    <a:p>
                      <a:endParaRPr lang="es-MX" sz="1400" noProof="0" dirty="0" smtClean="0">
                        <a:latin typeface="Calibri" panose="020F0502020204030204" pitchFamily="34" charset="0"/>
                      </a:endParaRPr>
                    </a:p>
                    <a:p>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Monetary</a:t>
                      </a:r>
                      <a:r>
                        <a:rPr lang="en-US" sz="1400" baseline="0" noProof="0" dirty="0" smtClean="0">
                          <a:latin typeface="Calibri" panose="020F0502020204030204" pitchFamily="34" charset="0"/>
                        </a:rPr>
                        <a:t> valuation</a:t>
                      </a:r>
                      <a:endParaRPr lang="en-US" sz="1400" noProof="0" dirty="0" smtClean="0">
                        <a:latin typeface="Calibri" panose="020F0502020204030204" pitchFamily="34" charset="0"/>
                      </a:endParaRPr>
                    </a:p>
                    <a:p>
                      <a:endParaRPr lang="en-US" sz="1400" noProof="0" dirty="0">
                        <a:latin typeface="Calibri" panose="020F0502020204030204" pitchFamily="34" charset="0"/>
                      </a:endParaRPr>
                    </a:p>
                  </a:txBody>
                  <a:tcPr/>
                </a:tc>
                <a:tc>
                  <a:txBody>
                    <a:bodyPr/>
                    <a:lstStyle/>
                    <a:p>
                      <a:r>
                        <a:rPr lang="en-US" sz="1400" noProof="0" dirty="0" smtClean="0">
                          <a:latin typeface="Calibri" panose="020F0502020204030204" pitchFamily="34" charset="0"/>
                        </a:rPr>
                        <a:t>Case study countries, 5x5 min ARC (10 km resolution)</a:t>
                      </a:r>
                      <a:endParaRPr lang="en-US" sz="1400" noProof="0" dirty="0">
                        <a:latin typeface="Calibri" panose="020F0502020204030204" pitchFamily="34" charset="0"/>
                      </a:endParaRPr>
                    </a:p>
                  </a:txBody>
                  <a:tcPr/>
                </a:tc>
                <a:extLst>
                  <a:ext uri="{0D108BD9-81ED-4DB2-BD59-A6C34878D82A}">
                    <a16:rowId xmlns:a16="http://schemas.microsoft.com/office/drawing/2014/main" val="10003"/>
                  </a:ext>
                </a:extLst>
              </a:tr>
              <a:tr h="533312">
                <a:tc>
                  <a:txBody>
                    <a:bodyPr/>
                    <a:lstStyle/>
                    <a:p>
                      <a:r>
                        <a:rPr lang="en-US" sz="1400" noProof="0" dirty="0" smtClean="0">
                          <a:latin typeface="Calibri" panose="020F0502020204030204" pitchFamily="34" charset="0"/>
                        </a:rPr>
                        <a:t>6.4</a:t>
                      </a:r>
                      <a:endParaRPr lang="en-US" sz="1400" noProof="0" dirty="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tc>
                  <a:txBody>
                    <a:bodyPr/>
                    <a:lstStyle/>
                    <a:p>
                      <a:r>
                        <a:rPr lang="en-US" sz="1400" noProof="0" dirty="0" smtClean="0">
                          <a:latin typeface="Calibri" panose="020F0502020204030204" pitchFamily="34" charset="0"/>
                        </a:rPr>
                        <a:t>Provisioning, cultural and evolutionary services</a:t>
                      </a:r>
                      <a:endParaRPr lang="en-US" sz="1400" noProof="0" dirty="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tc>
                  <a:txBody>
                    <a:bodyPr/>
                    <a:lstStyle/>
                    <a:p>
                      <a:r>
                        <a:rPr lang="en-US" sz="1400" noProof="0" dirty="0" smtClean="0">
                          <a:latin typeface="Calibri" panose="020F0502020204030204" pitchFamily="34" charset="0"/>
                        </a:rPr>
                        <a:t>Smallholders</a:t>
                      </a:r>
                    </a:p>
                    <a:p>
                      <a:endParaRPr lang="es-MX" sz="1400" noProof="0" dirty="0" smtClean="0">
                        <a:latin typeface="Calibri" panose="020F0502020204030204" pitchFamily="34" charset="0"/>
                      </a:endParaRPr>
                    </a:p>
                    <a:p>
                      <a:endParaRPr lang="es-MX" sz="1400" noProof="0" dirty="0" smtClean="0">
                        <a:latin typeface="Calibri" panose="020F0502020204030204" pitchFamily="34" charset="0"/>
                      </a:endParaRPr>
                    </a:p>
                    <a:p>
                      <a:endParaRPr lang="en-US" sz="1400" noProof="0" dirty="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Monetary</a:t>
                      </a:r>
                      <a:r>
                        <a:rPr lang="en-US" sz="1400" baseline="0" noProof="0" dirty="0" smtClean="0">
                          <a:latin typeface="Calibri" panose="020F0502020204030204" pitchFamily="34" charset="0"/>
                        </a:rPr>
                        <a:t> valuation</a:t>
                      </a:r>
                      <a:endParaRPr lang="en-US" sz="1400" noProof="0" dirty="0" smtClean="0">
                        <a:latin typeface="Calibri" panose="020F0502020204030204" pitchFamily="34" charset="0"/>
                      </a:endParaRPr>
                    </a:p>
                    <a:p>
                      <a:endParaRPr lang="en-US" sz="1400" noProof="0" dirty="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Mexico</a:t>
                      </a:r>
                      <a:r>
                        <a:rPr lang="en-US" sz="1400" baseline="0" noProof="0" dirty="0" smtClean="0">
                          <a:latin typeface="Calibri" panose="020F0502020204030204" pitchFamily="34" charset="0"/>
                        </a:rPr>
                        <a:t> </a:t>
                      </a:r>
                      <a:endParaRPr lang="en-US" sz="1400" noProof="0" dirty="0" smtClean="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9" name="Shape 131"/>
          <p:cNvSpPr txBox="1"/>
          <p:nvPr/>
        </p:nvSpPr>
        <p:spPr>
          <a:xfrm>
            <a:off x="113355" y="320150"/>
            <a:ext cx="8637680"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800" b="1" dirty="0" smtClean="0">
                <a:solidFill>
                  <a:srgbClr val="632423"/>
                </a:solidFill>
                <a:latin typeface="Calibri"/>
                <a:ea typeface="Calibri"/>
                <a:cs typeface="Calibri"/>
                <a:sym typeface="Calibri"/>
              </a:rPr>
              <a:t>Externalities of maize systems: monetary valuations</a:t>
            </a:r>
            <a:endParaRPr lang="en-US" sz="2800" b="1" i="0" u="none" strike="noStrike" cap="none" dirty="0" smtClean="0">
              <a:solidFill>
                <a:srgbClr val="632423"/>
              </a:solidFill>
              <a:latin typeface="Calibri"/>
              <a:ea typeface="Calibri"/>
              <a:cs typeface="Calibri"/>
              <a:sym typeface="Calibri"/>
            </a:endParaRPr>
          </a:p>
        </p:txBody>
      </p:sp>
    </p:spTree>
    <p:extLst>
      <p:ext uri="{BB962C8B-B14F-4D97-AF65-F5344CB8AC3E}">
        <p14:creationId xmlns:p14="http://schemas.microsoft.com/office/powerpoint/2010/main" val="21326875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612454" y="131224"/>
            <a:ext cx="6048671"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Dependency of global systems on maize genetic diversity</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5.1</a:t>
            </a:r>
            <a:endParaRPr lang="en-US" sz="1800" b="1" dirty="0">
              <a:solidFill>
                <a:srgbClr val="663300"/>
              </a:solidFill>
              <a:latin typeface="Calibri" panose="020F0502020204030204" pitchFamily="34" charset="0"/>
            </a:endParaRPr>
          </a:p>
        </p:txBody>
      </p:sp>
      <p:sp>
        <p:nvSpPr>
          <p:cNvPr id="8" name="7 Elipse"/>
          <p:cNvSpPr/>
          <p:nvPr/>
        </p:nvSpPr>
        <p:spPr>
          <a:xfrm>
            <a:off x="144000" y="149732"/>
            <a:ext cx="273600" cy="243101"/>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 name="1 Rectángulo"/>
          <p:cNvSpPr/>
          <p:nvPr/>
        </p:nvSpPr>
        <p:spPr>
          <a:xfrm>
            <a:off x="205200" y="658026"/>
            <a:ext cx="5079600" cy="6070893"/>
          </a:xfrm>
          <a:prstGeom prst="rect">
            <a:avLst/>
          </a:prstGeom>
        </p:spPr>
        <p:txBody>
          <a:bodyPr wrap="square">
            <a:spAutoFit/>
          </a:bodyPr>
          <a:lstStyle/>
          <a:p>
            <a:pPr marL="285750" indent="-285750" algn="just">
              <a:buFont typeface="Arial" panose="020B0604020202020204" pitchFamily="34" charset="0"/>
              <a:buChar char="•"/>
            </a:pPr>
            <a:r>
              <a:rPr lang="en-US" dirty="0">
                <a:latin typeface="Calibri" panose="020F0502020204030204" pitchFamily="34" charset="0"/>
              </a:rPr>
              <a:t>Maize was domesticated in Mexico around 9,000 years </a:t>
            </a:r>
            <a:r>
              <a:rPr lang="en-US" dirty="0" smtClean="0">
                <a:latin typeface="Calibri" panose="020F0502020204030204" pitchFamily="34" charset="0"/>
              </a:rPr>
              <a:t>ago (1), 5,000 years later it spread to the </a:t>
            </a:r>
            <a:r>
              <a:rPr lang="en-US" dirty="0">
                <a:latin typeface="Calibri" panose="020F0502020204030204" pitchFamily="34" charset="0"/>
              </a:rPr>
              <a:t>rest of the American Continent, and subsequently to the rest of the </a:t>
            </a:r>
            <a:r>
              <a:rPr lang="en-US" dirty="0" smtClean="0">
                <a:latin typeface="Calibri" panose="020F0502020204030204" pitchFamily="34" charset="0"/>
              </a:rPr>
              <a:t>world (2) where </a:t>
            </a:r>
            <a:r>
              <a:rPr lang="en-US" dirty="0">
                <a:latin typeface="Calibri" panose="020F0502020204030204" pitchFamily="34" charset="0"/>
              </a:rPr>
              <a:t>it has become one of the three most used cereals, thanks to its productivity, plasticity and adaptability. </a:t>
            </a:r>
            <a:endParaRPr lang="en-US" dirty="0" smtClean="0">
              <a:latin typeface="Calibri" panose="020F0502020204030204" pitchFamily="34" charset="0"/>
            </a:endParaRPr>
          </a:p>
          <a:p>
            <a:pPr marL="285750" indent="-285750" algn="just">
              <a:buFont typeface="Arial" panose="020B0604020202020204" pitchFamily="34" charset="0"/>
              <a:buChar char="•"/>
            </a:pPr>
            <a:endParaRPr lang="en-US" sz="1050" dirty="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All </a:t>
            </a:r>
            <a:r>
              <a:rPr lang="en-US" dirty="0">
                <a:latin typeface="Calibri" panose="020F0502020204030204" pitchFamily="34" charset="0"/>
              </a:rPr>
              <a:t>maize production systems depend on the availability of genetic diversity</a:t>
            </a:r>
            <a:r>
              <a:rPr lang="en-US" dirty="0" smtClean="0">
                <a:latin typeface="Calibri" panose="020F0502020204030204" pitchFamily="34" charset="0"/>
              </a:rPr>
              <a:t>.</a:t>
            </a:r>
          </a:p>
          <a:p>
            <a:pPr algn="just"/>
            <a:endParaRPr lang="en-US" sz="1050" dirty="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Intensive maize production systems rely on genetically stable hybrid commercial </a:t>
            </a:r>
            <a:r>
              <a:rPr lang="en-US" dirty="0" smtClean="0">
                <a:latin typeface="Calibri" panose="020F0502020204030204" pitchFamily="34" charset="0"/>
              </a:rPr>
              <a:t>seeds that seek predominantly to enhance yield. </a:t>
            </a:r>
          </a:p>
          <a:p>
            <a:pPr marL="285750" indent="-285750" algn="just">
              <a:buFont typeface="Arial" panose="020B0604020202020204" pitchFamily="34" charset="0"/>
              <a:buChar char="•"/>
            </a:pPr>
            <a:endParaRPr lang="en-US" sz="1050" dirty="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Although </a:t>
            </a:r>
            <a:r>
              <a:rPr lang="en-US" dirty="0">
                <a:latin typeface="Calibri" panose="020F0502020204030204" pitchFamily="34" charset="0"/>
              </a:rPr>
              <a:t>breeding has focused in producing “pure” lines, breeding programs have continuously introduced exotic materials for their ability to provide beneficial genetic response, especially for new or unusual sources of stress but also for yield. </a:t>
            </a:r>
            <a:endParaRPr lang="en-US" dirty="0" smtClean="0">
              <a:latin typeface="Calibri" panose="020F0502020204030204" pitchFamily="34" charset="0"/>
            </a:endParaRPr>
          </a:p>
          <a:p>
            <a:pPr algn="just"/>
            <a:endParaRPr lang="en-US" sz="1050" dirty="0" smtClean="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S</a:t>
            </a:r>
            <a:r>
              <a:rPr lang="en-US" dirty="0" smtClean="0">
                <a:latin typeface="Calibri" panose="020F0502020204030204" pitchFamily="34" charset="0"/>
              </a:rPr>
              <a:t>mall </a:t>
            </a:r>
            <a:r>
              <a:rPr lang="en-US" dirty="0">
                <a:latin typeface="Calibri" panose="020F0502020204030204" pitchFamily="34" charset="0"/>
              </a:rPr>
              <a:t>traditional </a:t>
            </a:r>
            <a:r>
              <a:rPr lang="en-US" dirty="0" smtClean="0">
                <a:latin typeface="Calibri" panose="020F0502020204030204" pitchFamily="34" charset="0"/>
              </a:rPr>
              <a:t>production (often conducted </a:t>
            </a:r>
            <a:r>
              <a:rPr lang="en-US" dirty="0">
                <a:latin typeface="Calibri" panose="020F0502020204030204" pitchFamily="34" charset="0"/>
              </a:rPr>
              <a:t>in multiple climatic contexts and </a:t>
            </a:r>
            <a:r>
              <a:rPr lang="en-US" dirty="0" smtClean="0">
                <a:latin typeface="Calibri" panose="020F0502020204030204" pitchFamily="34" charset="0"/>
              </a:rPr>
              <a:t>in marginal settings) depends </a:t>
            </a:r>
            <a:r>
              <a:rPr lang="en-US" dirty="0">
                <a:latin typeface="Calibri" panose="020F0502020204030204" pitchFamily="34" charset="0"/>
              </a:rPr>
              <a:t>on </a:t>
            </a:r>
            <a:r>
              <a:rPr lang="en-US" dirty="0" smtClean="0">
                <a:latin typeface="Calibri" panose="020F0502020204030204" pitchFamily="34" charset="0"/>
              </a:rPr>
              <a:t>a wide range of existing </a:t>
            </a:r>
            <a:r>
              <a:rPr lang="en-US" dirty="0">
                <a:latin typeface="Calibri" panose="020F0502020204030204" pitchFamily="34" charset="0"/>
              </a:rPr>
              <a:t>and future sources of genetic </a:t>
            </a:r>
            <a:r>
              <a:rPr lang="en-US" dirty="0" smtClean="0">
                <a:latin typeface="Calibri" panose="020F0502020204030204" pitchFamily="34" charset="0"/>
              </a:rPr>
              <a:t>variability to </a:t>
            </a:r>
            <a:r>
              <a:rPr lang="en-US" dirty="0">
                <a:latin typeface="Calibri" panose="020F0502020204030204" pitchFamily="34" charset="0"/>
              </a:rPr>
              <a:t>confront biotic and abiotic stresses.  </a:t>
            </a:r>
            <a:endParaRPr lang="en-US" dirty="0" smtClean="0">
              <a:latin typeface="Calibri" panose="020F0502020204030204" pitchFamily="34" charset="0"/>
            </a:endParaRPr>
          </a:p>
          <a:p>
            <a:pPr marL="285750" indent="-285750" algn="just">
              <a:buFont typeface="Arial" panose="020B0604020202020204" pitchFamily="34" charset="0"/>
              <a:buChar char="•"/>
            </a:pPr>
            <a:endParaRPr lang="en-US" sz="1050"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Smallholders, by producing in those settings, </a:t>
            </a:r>
            <a:r>
              <a:rPr lang="en-US" dirty="0">
                <a:latin typeface="Calibri" panose="020F0502020204030204" pitchFamily="34" charset="0"/>
              </a:rPr>
              <a:t>maintain </a:t>
            </a:r>
            <a:r>
              <a:rPr lang="en-US" dirty="0" smtClean="0">
                <a:latin typeface="Calibri" panose="020F0502020204030204" pitchFamily="34" charset="0"/>
              </a:rPr>
              <a:t>maize </a:t>
            </a:r>
            <a:r>
              <a:rPr lang="en-US" dirty="0">
                <a:latin typeface="Calibri" panose="020F0502020204030204" pitchFamily="34" charset="0"/>
              </a:rPr>
              <a:t>genetic diversity using management practices that involve recurrent selection, experimentation and gene flow with wild relatives</a:t>
            </a:r>
          </a:p>
          <a:p>
            <a:endParaRPr lang="en-US" dirty="0">
              <a:latin typeface="Calibri" panose="020F0502020204030204" pitchFamily="34" charset="0"/>
            </a:endParaRPr>
          </a:p>
        </p:txBody>
      </p:sp>
      <p:sp>
        <p:nvSpPr>
          <p:cNvPr id="6" name="5 CuadroTexto"/>
          <p:cNvSpPr txBox="1"/>
          <p:nvPr/>
        </p:nvSpPr>
        <p:spPr>
          <a:xfrm>
            <a:off x="79200" y="6519680"/>
            <a:ext cx="4926349" cy="261610"/>
          </a:xfrm>
          <a:prstGeom prst="rect">
            <a:avLst/>
          </a:prstGeom>
          <a:noFill/>
        </p:spPr>
        <p:txBody>
          <a:bodyPr wrap="none" rtlCol="0">
            <a:spAutoFit/>
          </a:bodyPr>
          <a:lstStyle/>
          <a:p>
            <a:r>
              <a:rPr lang="en-US" sz="1100" dirty="0" smtClean="0">
                <a:latin typeface="Calibri" panose="020F0502020204030204" pitchFamily="34" charset="0"/>
              </a:rPr>
              <a:t>1) Matsuoka </a:t>
            </a:r>
            <a:r>
              <a:rPr lang="en-US" sz="1100" i="1" dirty="0">
                <a:latin typeface="Calibri" panose="020F0502020204030204" pitchFamily="34" charset="0"/>
              </a:rPr>
              <a:t>et al.</a:t>
            </a:r>
            <a:r>
              <a:rPr lang="en-US" sz="1100" dirty="0">
                <a:latin typeface="Calibri" panose="020F0502020204030204" pitchFamily="34" charset="0"/>
              </a:rPr>
              <a:t>, 2002; van </a:t>
            </a:r>
            <a:r>
              <a:rPr lang="en-US" sz="1100" dirty="0" err="1">
                <a:latin typeface="Calibri" panose="020F0502020204030204" pitchFamily="34" charset="0"/>
              </a:rPr>
              <a:t>Heerwaarden</a:t>
            </a:r>
            <a:r>
              <a:rPr lang="en-US" sz="1100" dirty="0">
                <a:latin typeface="Calibri" panose="020F0502020204030204" pitchFamily="34" charset="0"/>
              </a:rPr>
              <a:t> </a:t>
            </a:r>
            <a:r>
              <a:rPr lang="en-US" sz="1100" i="1" dirty="0">
                <a:latin typeface="Calibri" panose="020F0502020204030204" pitchFamily="34" charset="0"/>
              </a:rPr>
              <a:t>et al.</a:t>
            </a:r>
            <a:r>
              <a:rPr lang="en-US" sz="1100" dirty="0">
                <a:latin typeface="Calibri" panose="020F0502020204030204" pitchFamily="34" charset="0"/>
              </a:rPr>
              <a:t>, </a:t>
            </a:r>
            <a:r>
              <a:rPr lang="en-US" sz="1100" dirty="0" smtClean="0">
                <a:latin typeface="Calibri" panose="020F0502020204030204" pitchFamily="34" charset="0"/>
              </a:rPr>
              <a:t>2011, 2) </a:t>
            </a:r>
            <a:r>
              <a:rPr lang="en-US" sz="1100" dirty="0" err="1" smtClean="0">
                <a:latin typeface="Calibri" panose="020F0502020204030204" pitchFamily="34" charset="0"/>
              </a:rPr>
              <a:t>Vigouroux</a:t>
            </a:r>
            <a:r>
              <a:rPr lang="en-US" sz="1100" dirty="0" smtClean="0">
                <a:latin typeface="Calibri" panose="020F0502020204030204" pitchFamily="34" charset="0"/>
              </a:rPr>
              <a:t> </a:t>
            </a:r>
            <a:r>
              <a:rPr lang="en-US" sz="1100" i="1" dirty="0">
                <a:latin typeface="Calibri" panose="020F0502020204030204" pitchFamily="34" charset="0"/>
              </a:rPr>
              <a:t>et al., </a:t>
            </a:r>
            <a:r>
              <a:rPr lang="en-US" sz="1100" dirty="0" smtClean="0">
                <a:latin typeface="Calibri" panose="020F0502020204030204" pitchFamily="34" charset="0"/>
              </a:rPr>
              <a:t>2011 </a:t>
            </a:r>
            <a:endParaRPr lang="en-US" sz="1100" dirty="0">
              <a:latin typeface="Calibri" panose="020F0502020204030204" pitchFamily="34" charset="0"/>
            </a:endParaRPr>
          </a:p>
        </p:txBody>
      </p:sp>
      <p:pic>
        <p:nvPicPr>
          <p:cNvPr id="10" name="image01.png"/>
          <p:cNvPicPr/>
          <p:nvPr/>
        </p:nvPicPr>
        <p:blipFill>
          <a:blip r:embed="rId2">
            <a:extLst>
              <a:ext uri="{28A0092B-C50C-407E-A947-70E740481C1C}">
                <a14:useLocalDpi xmlns:a14="http://schemas.microsoft.com/office/drawing/2010/main" val="0"/>
              </a:ext>
            </a:extLst>
          </a:blip>
          <a:srcRect/>
          <a:stretch>
            <a:fillRect/>
          </a:stretch>
        </p:blipFill>
        <p:spPr>
          <a:xfrm>
            <a:off x="5631825" y="1033237"/>
            <a:ext cx="3409950" cy="2905125"/>
          </a:xfrm>
          <a:prstGeom prst="rect">
            <a:avLst/>
          </a:prstGeom>
          <a:ln/>
        </p:spPr>
      </p:pic>
      <p:sp>
        <p:nvSpPr>
          <p:cNvPr id="7" name="6 Rectángulo"/>
          <p:cNvSpPr/>
          <p:nvPr/>
        </p:nvSpPr>
        <p:spPr>
          <a:xfrm>
            <a:off x="5616000" y="4010903"/>
            <a:ext cx="3425775" cy="1107996"/>
          </a:xfrm>
          <a:prstGeom prst="rect">
            <a:avLst/>
          </a:prstGeom>
        </p:spPr>
        <p:txBody>
          <a:bodyPr wrap="square">
            <a:spAutoFit/>
          </a:bodyPr>
          <a:lstStyle/>
          <a:p>
            <a:r>
              <a:rPr lang="en-US" sz="1100" dirty="0">
                <a:latin typeface="Calibri" panose="020F0502020204030204" pitchFamily="34" charset="0"/>
              </a:rPr>
              <a:t>Figure 4.4: Schematic representation of the “life cycle” </a:t>
            </a:r>
            <a:r>
              <a:rPr lang="en-US" sz="1100" dirty="0" smtClean="0">
                <a:latin typeface="Calibri" panose="020F0502020204030204" pitchFamily="34" charset="0"/>
              </a:rPr>
              <a:t>of maize seeds in intensive </a:t>
            </a:r>
            <a:r>
              <a:rPr lang="en-US" sz="1100" dirty="0">
                <a:latin typeface="Calibri" panose="020F0502020204030204" pitchFamily="34" charset="0"/>
              </a:rPr>
              <a:t>vs traditional smallholder production systems, where the former has a starting and a finishing point while the latter is cyclic, retaining part of the production to start a new cycle (WR are “wild relatives”).</a:t>
            </a:r>
          </a:p>
        </p:txBody>
      </p:sp>
      <p:sp>
        <p:nvSpPr>
          <p:cNvPr id="9" name="8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3345705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612454" y="131224"/>
            <a:ext cx="6048671"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Genetic externalities of maize production in intensive and smallholders systems</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5.2</a:t>
            </a:r>
            <a:endParaRPr lang="en-US" sz="1800" b="1" dirty="0">
              <a:solidFill>
                <a:srgbClr val="663300"/>
              </a:solidFill>
              <a:latin typeface="Calibri" panose="020F0502020204030204" pitchFamily="34" charset="0"/>
            </a:endParaRPr>
          </a:p>
        </p:txBody>
      </p:sp>
      <p:sp>
        <p:nvSpPr>
          <p:cNvPr id="6" name="5 Elipse"/>
          <p:cNvSpPr/>
          <p:nvPr/>
        </p:nvSpPr>
        <p:spPr>
          <a:xfrm>
            <a:off x="144000" y="149732"/>
            <a:ext cx="273600" cy="2448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 name="1 Rectángulo"/>
          <p:cNvSpPr/>
          <p:nvPr/>
        </p:nvSpPr>
        <p:spPr>
          <a:xfrm>
            <a:off x="342000" y="885541"/>
            <a:ext cx="5216400" cy="5262979"/>
          </a:xfrm>
          <a:prstGeom prst="rect">
            <a:avLst/>
          </a:prstGeom>
        </p:spPr>
        <p:txBody>
          <a:bodyPr wrap="square">
            <a:spAutoFit/>
          </a:bodyPr>
          <a:lstStyle/>
          <a:p>
            <a:pPr algn="just"/>
            <a:endParaRPr lang="en-US" dirty="0" smtClean="0">
              <a:latin typeface="Calibri" panose="020F0502020204030204" pitchFamily="34" charset="0"/>
            </a:endParaRPr>
          </a:p>
          <a:p>
            <a:pPr algn="just"/>
            <a:r>
              <a:rPr lang="en-US" b="1" dirty="0" smtClean="0">
                <a:latin typeface="Calibri" panose="020F0502020204030204" pitchFamily="34" charset="0"/>
              </a:rPr>
              <a:t>Externalities of genetic uniformity</a:t>
            </a:r>
          </a:p>
          <a:p>
            <a:pPr algn="just"/>
            <a:endParaRPr lang="en-US" dirty="0" smtClean="0">
              <a:latin typeface="Calibri" panose="020F0502020204030204" pitchFamily="34" charset="0"/>
            </a:endParaRPr>
          </a:p>
          <a:p>
            <a:pPr marL="342900" indent="-342900" algn="just">
              <a:buAutoNum type="arabicParenR"/>
            </a:pPr>
            <a:r>
              <a:rPr lang="en-US" dirty="0" smtClean="0">
                <a:latin typeface="Calibri" panose="020F0502020204030204" pitchFamily="34" charset="0"/>
              </a:rPr>
              <a:t>Promoting genetic uniformity allows for mechanization and better harvesting timing, but also makes crops susceptible to the rapid spread of pests and diseases.  </a:t>
            </a:r>
          </a:p>
          <a:p>
            <a:pPr marL="342900" indent="-342900" algn="just">
              <a:buAutoNum type="arabicParenR"/>
            </a:pPr>
            <a:endParaRPr lang="es-MX" dirty="0">
              <a:latin typeface="Calibri" panose="020F0502020204030204" pitchFamily="34" charset="0"/>
            </a:endParaRPr>
          </a:p>
          <a:p>
            <a:pPr marL="342900" indent="-342900" algn="just">
              <a:buAutoNum type="arabicParenR"/>
            </a:pPr>
            <a:r>
              <a:rPr lang="en-US" dirty="0">
                <a:latin typeface="Calibri" panose="020F0502020204030204" pitchFamily="34" charset="0"/>
              </a:rPr>
              <a:t>The problem of not breeding new base material is that it implies leaving out a wide range of potentially useful diversity that was discarded early or never used at </a:t>
            </a:r>
            <a:r>
              <a:rPr lang="en-US" dirty="0" smtClean="0">
                <a:latin typeface="Calibri" panose="020F0502020204030204" pitchFamily="34" charset="0"/>
              </a:rPr>
              <a:t>all. </a:t>
            </a:r>
          </a:p>
          <a:p>
            <a:pPr marL="342900" indent="-342900" algn="just">
              <a:buAutoNum type="arabicParenR"/>
            </a:pPr>
            <a:endParaRPr lang="es-MX" dirty="0">
              <a:latin typeface="Calibri" panose="020F0502020204030204" pitchFamily="34" charset="0"/>
            </a:endParaRPr>
          </a:p>
          <a:p>
            <a:pPr marL="342900" lvl="1" indent="-342900" algn="just">
              <a:buFont typeface="Arial" panose="020B0604020202020204" pitchFamily="34" charset="0"/>
              <a:buChar char="•"/>
            </a:pPr>
            <a:r>
              <a:rPr lang="en-US" dirty="0">
                <a:latin typeface="Calibri" panose="020F0502020204030204" pitchFamily="34" charset="0"/>
              </a:rPr>
              <a:t>The first consequence of this is that the diversity not present in the breeding panels could be responsible for traits that were not relevant at the time of selection, but that can be so now or for other parts of the world</a:t>
            </a:r>
            <a:r>
              <a:rPr lang="en-US" dirty="0" smtClean="0">
                <a:latin typeface="Calibri" panose="020F0502020204030204" pitchFamily="34" charset="0"/>
              </a:rPr>
              <a:t>.</a:t>
            </a:r>
          </a:p>
          <a:p>
            <a:pPr marL="342900" lvl="1" indent="-342900" algn="just">
              <a:buFont typeface="Arial" panose="020B0604020202020204" pitchFamily="34" charset="0"/>
              <a:buChar char="•"/>
            </a:pPr>
            <a:r>
              <a:rPr lang="en-US" dirty="0">
                <a:latin typeface="Calibri" panose="020F0502020204030204" pitchFamily="34" charset="0"/>
              </a:rPr>
              <a:t>The second consequence is that eventually this lack of initial variation is translated into a lack of divergence for inbred parental </a:t>
            </a:r>
            <a:r>
              <a:rPr lang="en-US" dirty="0" smtClean="0">
                <a:latin typeface="Calibri" panose="020F0502020204030204" pitchFamily="34" charset="0"/>
              </a:rPr>
              <a:t>lines. </a:t>
            </a:r>
          </a:p>
          <a:p>
            <a:pPr lvl="1" algn="just"/>
            <a:endParaRPr lang="en-US" dirty="0" smtClean="0">
              <a:latin typeface="Calibri" panose="020F0502020204030204" pitchFamily="34" charset="0"/>
            </a:endParaRPr>
          </a:p>
          <a:p>
            <a:pPr marL="342900" indent="-342900" algn="just">
              <a:buAutoNum type="arabicParenR"/>
            </a:pPr>
            <a:r>
              <a:rPr lang="en-US" dirty="0" smtClean="0">
                <a:latin typeface="Calibri" panose="020F0502020204030204" pitchFamily="34" charset="0"/>
              </a:rPr>
              <a:t>Rare </a:t>
            </a:r>
            <a:r>
              <a:rPr lang="en-US" dirty="0">
                <a:latin typeface="Calibri" panose="020F0502020204030204" pitchFamily="34" charset="0"/>
              </a:rPr>
              <a:t>alleles (low frequency) are a crucial source of adaptation to new conditions and </a:t>
            </a:r>
            <a:r>
              <a:rPr lang="en-US" dirty="0" smtClean="0">
                <a:latin typeface="Calibri" panose="020F0502020204030204" pitchFamily="34" charset="0"/>
              </a:rPr>
              <a:t>pests (1) as </a:t>
            </a:r>
            <a:r>
              <a:rPr lang="en-US" dirty="0">
                <a:latin typeface="Calibri" panose="020F0502020204030204" pitchFamily="34" charset="0"/>
              </a:rPr>
              <a:t>well as for agricultural traits associated with quantitative trait </a:t>
            </a:r>
            <a:r>
              <a:rPr lang="en-US" dirty="0" smtClean="0">
                <a:latin typeface="Calibri" panose="020F0502020204030204" pitchFamily="34" charset="0"/>
              </a:rPr>
              <a:t>loci </a:t>
            </a:r>
            <a:r>
              <a:rPr lang="en-US" dirty="0" smtClean="0">
                <a:latin typeface="Calibri" panose="020F0502020204030204" pitchFamily="34" charset="0"/>
              </a:rPr>
              <a:t>(2). </a:t>
            </a:r>
            <a:r>
              <a:rPr lang="en-US" dirty="0" smtClean="0">
                <a:latin typeface="Calibri" panose="020F0502020204030204" pitchFamily="34" charset="0"/>
              </a:rPr>
              <a:t>Recurrent </a:t>
            </a:r>
            <a:r>
              <a:rPr lang="en-US" dirty="0">
                <a:latin typeface="Calibri" panose="020F0502020204030204" pitchFamily="34" charset="0"/>
              </a:rPr>
              <a:t>rounds of selection of modern breeding have caused genetic bottlenecks that have tended to eliminate rare </a:t>
            </a:r>
            <a:r>
              <a:rPr lang="en-US" dirty="0" smtClean="0">
                <a:latin typeface="Calibri" panose="020F0502020204030204" pitchFamily="34" charset="0"/>
              </a:rPr>
              <a:t>alleles </a:t>
            </a:r>
            <a:r>
              <a:rPr lang="en-US" dirty="0" smtClean="0">
                <a:latin typeface="Calibri" panose="020F0502020204030204" pitchFamily="34" charset="0"/>
              </a:rPr>
              <a:t>(3). </a:t>
            </a:r>
            <a:endParaRPr lang="en-US" dirty="0" smtClean="0">
              <a:latin typeface="Calibri" panose="020F0502020204030204" pitchFamily="34" charset="0"/>
            </a:endParaRPr>
          </a:p>
        </p:txBody>
      </p:sp>
      <p:sp>
        <p:nvSpPr>
          <p:cNvPr id="9" name="8 Rectángulo"/>
          <p:cNvSpPr/>
          <p:nvPr/>
        </p:nvSpPr>
        <p:spPr>
          <a:xfrm>
            <a:off x="6105403" y="1571678"/>
            <a:ext cx="2294218" cy="307777"/>
          </a:xfrm>
          <a:prstGeom prst="rect">
            <a:avLst/>
          </a:prstGeom>
        </p:spPr>
        <p:txBody>
          <a:bodyPr wrap="none">
            <a:spAutoFit/>
          </a:bodyPr>
          <a:lstStyle/>
          <a:p>
            <a:r>
              <a:rPr lang="en-US" dirty="0"/>
              <a:t>Southern Leaf Corn Blight </a:t>
            </a:r>
          </a:p>
        </p:txBody>
      </p:sp>
      <p:pic>
        <p:nvPicPr>
          <p:cNvPr id="1026" name="Picture 2" descr="Cochliobolus heterostroph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5403" y="1940083"/>
            <a:ext cx="2893405" cy="1551917"/>
          </a:xfrm>
          <a:prstGeom prst="rect">
            <a:avLst/>
          </a:prstGeom>
          <a:noFill/>
          <a:extLst>
            <a:ext uri="{909E8E84-426E-40DD-AFC4-6F175D3DCCD1}">
              <a14:hiddenFill xmlns:a14="http://schemas.microsoft.com/office/drawing/2010/main">
                <a:solidFill>
                  <a:srgbClr val="FFFFFF"/>
                </a:solidFill>
              </a14:hiddenFill>
            </a:ext>
          </a:extLst>
        </p:spPr>
      </p:pic>
      <p:sp>
        <p:nvSpPr>
          <p:cNvPr id="11" name="10 Rectángulo"/>
          <p:cNvSpPr/>
          <p:nvPr/>
        </p:nvSpPr>
        <p:spPr>
          <a:xfrm>
            <a:off x="6105402" y="3517032"/>
            <a:ext cx="2952197" cy="553998"/>
          </a:xfrm>
          <a:prstGeom prst="rect">
            <a:avLst/>
          </a:prstGeom>
        </p:spPr>
        <p:txBody>
          <a:bodyPr wrap="square">
            <a:spAutoFit/>
          </a:bodyPr>
          <a:lstStyle/>
          <a:p>
            <a:r>
              <a:rPr lang="es-MX" sz="1000" dirty="0" err="1" smtClean="0">
                <a:latin typeface="Calibri" panose="020F0502020204030204" pitchFamily="34" charset="0"/>
              </a:rPr>
              <a:t>Photo</a:t>
            </a:r>
            <a:r>
              <a:rPr lang="es-MX" sz="1000" dirty="0" smtClean="0">
                <a:latin typeface="Calibri" panose="020F0502020204030204" pitchFamily="34" charset="0"/>
              </a:rPr>
              <a:t> </a:t>
            </a:r>
            <a:r>
              <a:rPr lang="es-MX" sz="1000" dirty="0" err="1" smtClean="0">
                <a:latin typeface="Calibri" panose="020F0502020204030204" pitchFamily="34" charset="0"/>
              </a:rPr>
              <a:t>credit</a:t>
            </a:r>
            <a:r>
              <a:rPr lang="es-MX" sz="1000" dirty="0" smtClean="0">
                <a:latin typeface="Calibri" panose="020F0502020204030204" pitchFamily="34" charset="0"/>
              </a:rPr>
              <a:t>: </a:t>
            </a:r>
            <a:r>
              <a:rPr lang="es-MX" sz="1000" dirty="0" err="1" smtClean="0">
                <a:latin typeface="Calibri" panose="020F0502020204030204" pitchFamily="34" charset="0"/>
              </a:rPr>
              <a:t>taken</a:t>
            </a:r>
            <a:r>
              <a:rPr lang="es-MX" sz="1000" dirty="0" smtClean="0">
                <a:latin typeface="Calibri" panose="020F0502020204030204" pitchFamily="34" charset="0"/>
              </a:rPr>
              <a:t> </a:t>
            </a:r>
            <a:r>
              <a:rPr lang="es-MX" sz="1000" dirty="0" err="1" smtClean="0">
                <a:latin typeface="Calibri" panose="020F0502020204030204" pitchFamily="34" charset="0"/>
              </a:rPr>
              <a:t>from</a:t>
            </a:r>
            <a:r>
              <a:rPr lang="es-MX" sz="1000" dirty="0">
                <a:latin typeface="Calibri" panose="020F0502020204030204" pitchFamily="34" charset="0"/>
              </a:rPr>
              <a:t> https://en.wikipedia.org/wiki/Southern_corn_leaf_blight</a:t>
            </a:r>
            <a:endParaRPr lang="en-US" sz="1000" dirty="0">
              <a:latin typeface="Calibri" panose="020F0502020204030204" pitchFamily="34" charset="0"/>
            </a:endParaRPr>
          </a:p>
        </p:txBody>
      </p:sp>
      <p:sp>
        <p:nvSpPr>
          <p:cNvPr id="10" name="9 Rectángulo"/>
          <p:cNvSpPr/>
          <p:nvPr/>
        </p:nvSpPr>
        <p:spPr>
          <a:xfrm>
            <a:off x="144000" y="6594844"/>
            <a:ext cx="3616696" cy="246221"/>
          </a:xfrm>
          <a:prstGeom prst="rect">
            <a:avLst/>
          </a:prstGeom>
        </p:spPr>
        <p:txBody>
          <a:bodyPr wrap="none">
            <a:spAutoFit/>
          </a:bodyPr>
          <a:lstStyle/>
          <a:p>
            <a:r>
              <a:rPr lang="en-US" sz="1000" dirty="0">
                <a:latin typeface="Calibri" panose="020F0502020204030204" pitchFamily="34" charset="0"/>
              </a:rPr>
              <a:t>1</a:t>
            </a:r>
            <a:r>
              <a:rPr lang="en-US" sz="1000" dirty="0" smtClean="0">
                <a:latin typeface="Calibri" panose="020F0502020204030204" pitchFamily="34" charset="0"/>
              </a:rPr>
              <a:t>) </a:t>
            </a:r>
            <a:r>
              <a:rPr lang="en-US" sz="1000" dirty="0" err="1" smtClean="0">
                <a:latin typeface="Calibri" panose="020F0502020204030204" pitchFamily="34" charset="0"/>
              </a:rPr>
              <a:t>Vigouroux</a:t>
            </a:r>
            <a:r>
              <a:rPr lang="en-US" sz="1000" dirty="0" smtClean="0">
                <a:latin typeface="Calibri" panose="020F0502020204030204" pitchFamily="34" charset="0"/>
              </a:rPr>
              <a:t> </a:t>
            </a:r>
            <a:r>
              <a:rPr lang="en-US" sz="1000" i="1" dirty="0">
                <a:latin typeface="Calibri" panose="020F0502020204030204" pitchFamily="34" charset="0"/>
              </a:rPr>
              <a:t>et al,.</a:t>
            </a:r>
            <a:r>
              <a:rPr lang="en-US" sz="1000" dirty="0">
                <a:latin typeface="Calibri" panose="020F0502020204030204" pitchFamily="34" charset="0"/>
              </a:rPr>
              <a:t> </a:t>
            </a:r>
            <a:r>
              <a:rPr lang="en-US" sz="1000" dirty="0" smtClean="0">
                <a:latin typeface="Calibri" panose="020F0502020204030204" pitchFamily="34" charset="0"/>
              </a:rPr>
              <a:t>2011, 2) </a:t>
            </a:r>
            <a:r>
              <a:rPr lang="en-US" sz="1000" dirty="0">
                <a:latin typeface="Calibri" panose="020F0502020204030204" pitchFamily="34" charset="0"/>
              </a:rPr>
              <a:t>Jiao </a:t>
            </a:r>
            <a:r>
              <a:rPr lang="en-US" sz="1000" i="1" dirty="0">
                <a:latin typeface="Calibri" panose="020F0502020204030204" pitchFamily="34" charset="0"/>
              </a:rPr>
              <a:t>et al., </a:t>
            </a:r>
            <a:r>
              <a:rPr lang="en-US" sz="1000" dirty="0" smtClean="0">
                <a:latin typeface="Calibri" panose="020F0502020204030204" pitchFamily="34" charset="0"/>
              </a:rPr>
              <a:t>2012, </a:t>
            </a:r>
            <a:r>
              <a:rPr lang="en-US" sz="1000" dirty="0" smtClean="0">
                <a:latin typeface="Calibri" panose="020F0502020204030204" pitchFamily="34" charset="0"/>
              </a:rPr>
              <a:t>3) </a:t>
            </a:r>
            <a:r>
              <a:rPr lang="en-US" sz="1000" dirty="0" err="1">
                <a:latin typeface="Calibri" panose="020F0502020204030204" pitchFamily="34" charset="0"/>
              </a:rPr>
              <a:t>Romay</a:t>
            </a:r>
            <a:r>
              <a:rPr lang="en-US" sz="1000" dirty="0">
                <a:latin typeface="Calibri" panose="020F0502020204030204" pitchFamily="34" charset="0"/>
              </a:rPr>
              <a:t> </a:t>
            </a:r>
            <a:r>
              <a:rPr lang="en-US" sz="1000" i="1" dirty="0">
                <a:latin typeface="Calibri" panose="020F0502020204030204" pitchFamily="34" charset="0"/>
              </a:rPr>
              <a:t>et al.,</a:t>
            </a:r>
            <a:r>
              <a:rPr lang="en-US" sz="1000" dirty="0">
                <a:latin typeface="Calibri" panose="020F0502020204030204" pitchFamily="34" charset="0"/>
              </a:rPr>
              <a:t> </a:t>
            </a:r>
            <a:r>
              <a:rPr lang="en-US" sz="1000" dirty="0" smtClean="0">
                <a:latin typeface="Calibri" panose="020F0502020204030204" pitchFamily="34" charset="0"/>
              </a:rPr>
              <a:t>2013</a:t>
            </a:r>
            <a:endParaRPr lang="en-US" sz="1000" dirty="0">
              <a:latin typeface="Calibri" panose="020F0502020204030204" pitchFamily="34" charset="0"/>
            </a:endParaRPr>
          </a:p>
        </p:txBody>
      </p:sp>
      <p:sp>
        <p:nvSpPr>
          <p:cNvPr id="12" name="11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3487586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5.2</a:t>
            </a:r>
            <a:endParaRPr lang="en-US" sz="1800" b="1" dirty="0">
              <a:solidFill>
                <a:srgbClr val="663300"/>
              </a:solidFill>
              <a:latin typeface="Calibri" panose="020F0502020204030204" pitchFamily="34" charset="0"/>
            </a:endParaRPr>
          </a:p>
        </p:txBody>
      </p:sp>
      <p:sp>
        <p:nvSpPr>
          <p:cNvPr id="6" name="5 Elipse"/>
          <p:cNvSpPr/>
          <p:nvPr/>
        </p:nvSpPr>
        <p:spPr>
          <a:xfrm>
            <a:off x="144000" y="149732"/>
            <a:ext cx="273600" cy="2448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 name="2 Rectángulo"/>
          <p:cNvSpPr/>
          <p:nvPr/>
        </p:nvSpPr>
        <p:spPr>
          <a:xfrm>
            <a:off x="346730" y="852328"/>
            <a:ext cx="5110870" cy="5909310"/>
          </a:xfrm>
          <a:prstGeom prst="rect">
            <a:avLst/>
          </a:prstGeom>
          <a:noFill/>
        </p:spPr>
        <p:txBody>
          <a:bodyPr wrap="square">
            <a:spAutoFit/>
          </a:bodyPr>
          <a:lstStyle/>
          <a:p>
            <a:pPr algn="just"/>
            <a:r>
              <a:rPr lang="en-US" b="1" dirty="0">
                <a:latin typeface="Calibri" panose="020F0502020204030204" pitchFamily="34" charset="0"/>
              </a:rPr>
              <a:t>Externalities of </a:t>
            </a:r>
            <a:r>
              <a:rPr lang="en-US" b="1" dirty="0" smtClean="0">
                <a:latin typeface="Calibri" panose="020F0502020204030204" pitchFamily="34" charset="0"/>
              </a:rPr>
              <a:t>genetic diversity</a:t>
            </a:r>
            <a:endParaRPr lang="en-US" b="1" dirty="0">
              <a:latin typeface="Calibri" panose="020F0502020204030204" pitchFamily="34" charset="0"/>
            </a:endParaRPr>
          </a:p>
          <a:p>
            <a:pPr marL="285750" indent="-285750" algn="just">
              <a:buFont typeface="Arial" panose="020B0604020202020204" pitchFamily="34" charset="0"/>
              <a:buChar char="•"/>
            </a:pPr>
            <a:endParaRPr lang="en-US" dirty="0" smtClean="0">
              <a:latin typeface="Calibri" panose="020F0502020204030204" pitchFamily="34" charset="0"/>
            </a:endParaRPr>
          </a:p>
          <a:p>
            <a:pPr marL="342900" indent="-342900" algn="just">
              <a:buFont typeface="+mj-lt"/>
              <a:buAutoNum type="arabicParenR"/>
            </a:pPr>
            <a:r>
              <a:rPr lang="en-US" dirty="0" smtClean="0">
                <a:solidFill>
                  <a:schemeClr val="tx1"/>
                </a:solidFill>
                <a:latin typeface="Calibri" panose="020F0502020204030204" pitchFamily="34" charset="0"/>
              </a:rPr>
              <a:t>On-farm </a:t>
            </a:r>
            <a:r>
              <a:rPr lang="en-US" dirty="0">
                <a:solidFill>
                  <a:schemeClr val="tx1"/>
                </a:solidFill>
                <a:latin typeface="Calibri" panose="020F0502020204030204" pitchFamily="34" charset="0"/>
              </a:rPr>
              <a:t>cultivation of maize landraces allows for the generation of new diversity and promotes local adaptation</a:t>
            </a:r>
            <a:r>
              <a:rPr lang="en-US" dirty="0" smtClean="0">
                <a:solidFill>
                  <a:schemeClr val="tx1"/>
                </a:solidFill>
                <a:latin typeface="Calibri" panose="020F0502020204030204" pitchFamily="34" charset="0"/>
              </a:rPr>
              <a:t>.</a:t>
            </a:r>
          </a:p>
          <a:p>
            <a:pPr algn="just"/>
            <a:endParaRPr lang="en-US" dirty="0" smtClean="0">
              <a:solidFill>
                <a:schemeClr val="tx1"/>
              </a:solidFill>
              <a:latin typeface="Calibri" panose="020F0502020204030204" pitchFamily="34" charset="0"/>
            </a:endParaRPr>
          </a:p>
          <a:p>
            <a:pPr marL="285750" indent="-285750" algn="just">
              <a:buFont typeface="Arial" panose="020B0604020202020204" pitchFamily="34" charset="0"/>
              <a:buChar char="•"/>
            </a:pPr>
            <a:r>
              <a:rPr lang="en-US" dirty="0">
                <a:solidFill>
                  <a:schemeClr val="tx1"/>
                </a:solidFill>
                <a:latin typeface="Calibri" panose="020F0502020204030204" pitchFamily="34" charset="0"/>
              </a:rPr>
              <a:t>I</a:t>
            </a:r>
            <a:r>
              <a:rPr lang="en-US" dirty="0" smtClean="0">
                <a:solidFill>
                  <a:schemeClr val="tx1"/>
                </a:solidFill>
                <a:latin typeface="Calibri" panose="020F0502020204030204" pitchFamily="34" charset="0"/>
              </a:rPr>
              <a:t>n </a:t>
            </a:r>
            <a:r>
              <a:rPr lang="en-US" dirty="0">
                <a:solidFill>
                  <a:schemeClr val="tx1"/>
                </a:solidFill>
                <a:latin typeface="Calibri" panose="020F0502020204030204" pitchFamily="34" charset="0"/>
              </a:rPr>
              <a:t>Mexico 4.6 Million ha </a:t>
            </a:r>
            <a:r>
              <a:rPr lang="en-US" dirty="0" smtClean="0">
                <a:solidFill>
                  <a:schemeClr val="tx1"/>
                </a:solidFill>
                <a:latin typeface="Calibri" panose="020F0502020204030204" pitchFamily="34" charset="0"/>
              </a:rPr>
              <a:t>were </a:t>
            </a:r>
            <a:r>
              <a:rPr lang="en-US" dirty="0">
                <a:solidFill>
                  <a:schemeClr val="tx1"/>
                </a:solidFill>
                <a:latin typeface="Calibri" panose="020F0502020204030204" pitchFamily="34" charset="0"/>
              </a:rPr>
              <a:t>grown </a:t>
            </a:r>
            <a:r>
              <a:rPr lang="en-US" dirty="0" smtClean="0">
                <a:solidFill>
                  <a:schemeClr val="tx1"/>
                </a:solidFill>
                <a:latin typeface="Calibri" panose="020F0502020204030204" pitchFamily="34" charset="0"/>
              </a:rPr>
              <a:t>in 2010 with </a:t>
            </a:r>
            <a:r>
              <a:rPr lang="en-US" dirty="0">
                <a:solidFill>
                  <a:schemeClr val="tx1"/>
                </a:solidFill>
                <a:latin typeface="Calibri" panose="020F0502020204030204" pitchFamily="34" charset="0"/>
              </a:rPr>
              <a:t>59 native landraces (figure 5.3) in a wide range of environments covering 11 biogeographic regions and environmental </a:t>
            </a:r>
            <a:r>
              <a:rPr lang="en-US" dirty="0" smtClean="0">
                <a:solidFill>
                  <a:schemeClr val="tx1"/>
                </a:solidFill>
                <a:latin typeface="Calibri" panose="020F0502020204030204" pitchFamily="34" charset="0"/>
              </a:rPr>
              <a:t>conditions (1).</a:t>
            </a:r>
          </a:p>
          <a:p>
            <a:pPr algn="just"/>
            <a:endParaRPr lang="en-US" dirty="0">
              <a:solidFill>
                <a:schemeClr val="tx1"/>
              </a:solidFill>
              <a:latin typeface="Calibri" panose="020F0502020204030204" pitchFamily="34" charset="0"/>
            </a:endParaRPr>
          </a:p>
          <a:p>
            <a:pPr marL="285750" indent="-285750" algn="just">
              <a:buFont typeface="Arial" panose="020B0604020202020204" pitchFamily="34" charset="0"/>
              <a:buChar char="•"/>
            </a:pPr>
            <a:r>
              <a:rPr lang="en-US" dirty="0" smtClean="0">
                <a:solidFill>
                  <a:schemeClr val="tx1"/>
                </a:solidFill>
                <a:latin typeface="Calibri" panose="020F0502020204030204" pitchFamily="34" charset="0"/>
              </a:rPr>
              <a:t>Considering </a:t>
            </a:r>
            <a:r>
              <a:rPr lang="en-US" dirty="0">
                <a:solidFill>
                  <a:schemeClr val="tx1"/>
                </a:solidFill>
                <a:latin typeface="Calibri" panose="020F0502020204030204" pitchFamily="34" charset="0"/>
              </a:rPr>
              <a:t>around 30,000 </a:t>
            </a:r>
            <a:r>
              <a:rPr lang="en-US" dirty="0" smtClean="0">
                <a:solidFill>
                  <a:schemeClr val="tx1"/>
                </a:solidFill>
                <a:latin typeface="Calibri" panose="020F0502020204030204" pitchFamily="34" charset="0"/>
              </a:rPr>
              <a:t>plants/ha </a:t>
            </a:r>
            <a:r>
              <a:rPr lang="en-US" dirty="0">
                <a:solidFill>
                  <a:schemeClr val="tx1"/>
                </a:solidFill>
                <a:latin typeface="Calibri" panose="020F0502020204030204" pitchFamily="34" charset="0"/>
              </a:rPr>
              <a:t>are grown, that is 1.38 x 10</a:t>
            </a:r>
            <a:r>
              <a:rPr lang="en-US" baseline="30000" dirty="0">
                <a:solidFill>
                  <a:schemeClr val="tx1"/>
                </a:solidFill>
                <a:latin typeface="Calibri" panose="020F0502020204030204" pitchFamily="34" charset="0"/>
              </a:rPr>
              <a:t>11</a:t>
            </a:r>
            <a:r>
              <a:rPr lang="en-US" dirty="0">
                <a:solidFill>
                  <a:schemeClr val="tx1"/>
                </a:solidFill>
                <a:latin typeface="Calibri" panose="020F0502020204030204" pitchFamily="34" charset="0"/>
              </a:rPr>
              <a:t> individual plants being grown each </a:t>
            </a:r>
            <a:r>
              <a:rPr lang="en-US" dirty="0" smtClean="0">
                <a:solidFill>
                  <a:schemeClr val="tx1"/>
                </a:solidFill>
                <a:latin typeface="Calibri" panose="020F0502020204030204" pitchFamily="34" charset="0"/>
              </a:rPr>
              <a:t>year. </a:t>
            </a:r>
          </a:p>
          <a:p>
            <a:pPr algn="just"/>
            <a:endParaRPr lang="en-US" dirty="0" smtClean="0">
              <a:solidFill>
                <a:schemeClr val="tx1"/>
              </a:solidFill>
              <a:latin typeface="Calibri" panose="020F0502020204030204" pitchFamily="34" charset="0"/>
            </a:endParaRPr>
          </a:p>
          <a:p>
            <a:pPr marL="342900" indent="-342900" algn="just">
              <a:buFont typeface="+mj-lt"/>
              <a:buAutoNum type="arabicParenR" startAt="2"/>
            </a:pPr>
            <a:r>
              <a:rPr lang="en-US" dirty="0" smtClean="0">
                <a:solidFill>
                  <a:schemeClr val="tx1"/>
                </a:solidFill>
                <a:latin typeface="Calibri" panose="020F0502020204030204" pitchFamily="34" charset="0"/>
              </a:rPr>
              <a:t>The </a:t>
            </a:r>
            <a:r>
              <a:rPr lang="en-US" dirty="0">
                <a:solidFill>
                  <a:schemeClr val="tx1"/>
                </a:solidFill>
                <a:latin typeface="Calibri" panose="020F0502020204030204" pitchFamily="34" charset="0"/>
              </a:rPr>
              <a:t>selection of these seeds is commonly done by choosing around 290 ears of the harvested material, each with 400 kernels </a:t>
            </a:r>
            <a:r>
              <a:rPr lang="en-US" dirty="0" smtClean="0">
                <a:solidFill>
                  <a:schemeClr val="tx1"/>
                </a:solidFill>
                <a:latin typeface="Calibri" panose="020F0502020204030204" pitchFamily="34" charset="0"/>
              </a:rPr>
              <a:t>(2). </a:t>
            </a:r>
            <a:r>
              <a:rPr lang="en-US" dirty="0">
                <a:solidFill>
                  <a:schemeClr val="tx1"/>
                </a:solidFill>
                <a:latin typeface="Calibri" panose="020F0502020204030204" pitchFamily="34" charset="0"/>
              </a:rPr>
              <a:t>Because seeds from the same ear have the same mother this reduces the population to 290 effective families </a:t>
            </a:r>
            <a:r>
              <a:rPr lang="en-US" dirty="0" smtClean="0">
                <a:solidFill>
                  <a:schemeClr val="tx1"/>
                </a:solidFill>
                <a:latin typeface="Calibri" panose="020F0502020204030204" pitchFamily="34" charset="0"/>
              </a:rPr>
              <a:t>that </a:t>
            </a:r>
            <a:r>
              <a:rPr lang="en-US" dirty="0">
                <a:solidFill>
                  <a:schemeClr val="tx1"/>
                </a:solidFill>
                <a:latin typeface="Calibri" panose="020F0502020204030204" pitchFamily="34" charset="0"/>
              </a:rPr>
              <a:t>would pass to the next generation. </a:t>
            </a:r>
            <a:endParaRPr lang="en-US" dirty="0" smtClean="0">
              <a:solidFill>
                <a:schemeClr val="tx1"/>
              </a:solidFill>
              <a:latin typeface="Calibri" panose="020F0502020204030204" pitchFamily="34" charset="0"/>
            </a:endParaRPr>
          </a:p>
          <a:p>
            <a:pPr algn="just"/>
            <a:endParaRPr lang="en-US" dirty="0" smtClean="0">
              <a:solidFill>
                <a:schemeClr val="tx1"/>
              </a:solidFill>
              <a:latin typeface="Calibri" panose="020F0502020204030204" pitchFamily="34" charset="0"/>
            </a:endParaRPr>
          </a:p>
          <a:p>
            <a:pPr marL="285750" indent="-285750" algn="just">
              <a:buFont typeface="Arial" panose="020B0604020202020204" pitchFamily="34" charset="0"/>
              <a:buChar char="•"/>
            </a:pPr>
            <a:r>
              <a:rPr lang="en-US" dirty="0" smtClean="0">
                <a:solidFill>
                  <a:schemeClr val="tx1"/>
                </a:solidFill>
                <a:latin typeface="Calibri" panose="020F0502020204030204" pitchFamily="34" charset="0"/>
              </a:rPr>
              <a:t>290 </a:t>
            </a:r>
            <a:r>
              <a:rPr lang="en-US" dirty="0">
                <a:solidFill>
                  <a:schemeClr val="tx1"/>
                </a:solidFill>
                <a:latin typeface="Calibri" panose="020F0502020204030204" pitchFamily="34" charset="0"/>
              </a:rPr>
              <a:t>maize families per ha in 4.6 Million ha means 1.33 x 10</a:t>
            </a:r>
            <a:r>
              <a:rPr lang="en-US" baseline="30000" dirty="0">
                <a:solidFill>
                  <a:schemeClr val="tx1"/>
                </a:solidFill>
                <a:latin typeface="Calibri" panose="020F0502020204030204" pitchFamily="34" charset="0"/>
              </a:rPr>
              <a:t>9</a:t>
            </a:r>
            <a:r>
              <a:rPr lang="en-US" dirty="0">
                <a:solidFill>
                  <a:schemeClr val="tx1"/>
                </a:solidFill>
                <a:latin typeface="Calibri" panose="020F0502020204030204" pitchFamily="34" charset="0"/>
              </a:rPr>
              <a:t> plants contributing to the next generation with their background genetic diversity along with rare </a:t>
            </a:r>
            <a:r>
              <a:rPr lang="en-US" dirty="0" smtClean="0">
                <a:solidFill>
                  <a:schemeClr val="tx1"/>
                </a:solidFill>
                <a:latin typeface="Calibri" panose="020F0502020204030204" pitchFamily="34" charset="0"/>
              </a:rPr>
              <a:t>alleles</a:t>
            </a:r>
            <a:endParaRPr lang="en-US" dirty="0">
              <a:solidFill>
                <a:schemeClr val="tx1"/>
              </a:solidFill>
              <a:latin typeface="Calibri" panose="020F0502020204030204" pitchFamily="34" charset="0"/>
            </a:endParaRP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S</a:t>
            </a:r>
            <a:r>
              <a:rPr lang="en-US" dirty="0" smtClean="0">
                <a:latin typeface="Calibri" panose="020F0502020204030204" pitchFamily="34" charset="0"/>
              </a:rPr>
              <a:t>election </a:t>
            </a:r>
            <a:r>
              <a:rPr lang="en-US" dirty="0">
                <a:latin typeface="Calibri" panose="020F0502020204030204" pitchFamily="34" charset="0"/>
              </a:rPr>
              <a:t>of these ears is performed independently by around 3 </a:t>
            </a:r>
            <a:r>
              <a:rPr lang="en-US" dirty="0" smtClean="0">
                <a:latin typeface="Calibri" panose="020F0502020204030204" pitchFamily="34" charset="0"/>
              </a:rPr>
              <a:t>million </a:t>
            </a:r>
            <a:r>
              <a:rPr lang="en-US" dirty="0">
                <a:latin typeface="Calibri" panose="020F0502020204030204" pitchFamily="34" charset="0"/>
              </a:rPr>
              <a:t>smallholders, in different environments </a:t>
            </a:r>
            <a:r>
              <a:rPr lang="en-US" dirty="0" smtClean="0">
                <a:latin typeface="Calibri" panose="020F0502020204030204" pitchFamily="34" charset="0"/>
              </a:rPr>
              <a:t>and </a:t>
            </a:r>
            <a:r>
              <a:rPr lang="en-US" dirty="0">
                <a:latin typeface="Calibri" panose="020F0502020204030204" pitchFamily="34" charset="0"/>
              </a:rPr>
              <a:t>in a process in which both men and women make the decisions based on their own </a:t>
            </a:r>
            <a:r>
              <a:rPr lang="en-US" dirty="0" smtClean="0">
                <a:latin typeface="Calibri" panose="020F0502020204030204" pitchFamily="34" charset="0"/>
              </a:rPr>
              <a:t>criteria.</a:t>
            </a:r>
            <a:endParaRPr lang="en-US" dirty="0">
              <a:latin typeface="Calibri" panose="020F0502020204030204" pitchFamily="34" charset="0"/>
            </a:endParaRPr>
          </a:p>
        </p:txBody>
      </p:sp>
      <p:pic>
        <p:nvPicPr>
          <p:cNvPr id="7" name="6 Imagen"/>
          <p:cNvPicPr/>
          <p:nvPr/>
        </p:nvPicPr>
        <p:blipFill>
          <a:blip r:embed="rId2">
            <a:extLst>
              <a:ext uri="{28A0092B-C50C-407E-A947-70E740481C1C}">
                <a14:useLocalDpi xmlns:a14="http://schemas.microsoft.com/office/drawing/2010/main" val="0"/>
              </a:ext>
            </a:extLst>
          </a:blip>
          <a:stretch>
            <a:fillRect/>
          </a:stretch>
        </p:blipFill>
        <p:spPr>
          <a:xfrm>
            <a:off x="5968800" y="1125928"/>
            <a:ext cx="2972260" cy="3790408"/>
          </a:xfrm>
          <a:prstGeom prst="rect">
            <a:avLst/>
          </a:prstGeom>
        </p:spPr>
      </p:pic>
      <p:sp>
        <p:nvSpPr>
          <p:cNvPr id="8" name="7 Rectángulo"/>
          <p:cNvSpPr/>
          <p:nvPr/>
        </p:nvSpPr>
        <p:spPr>
          <a:xfrm>
            <a:off x="5847530" y="4966736"/>
            <a:ext cx="3214800" cy="1815882"/>
          </a:xfrm>
          <a:prstGeom prst="rect">
            <a:avLst/>
          </a:prstGeom>
        </p:spPr>
        <p:txBody>
          <a:bodyPr wrap="square">
            <a:spAutoFit/>
          </a:bodyPr>
          <a:lstStyle/>
          <a:p>
            <a:r>
              <a:rPr lang="en-US" sz="800" dirty="0">
                <a:latin typeface="Calibri" panose="020F0502020204030204" pitchFamily="34" charset="0"/>
              </a:rPr>
              <a:t>Figure 5.3. Mexican native landraces (57 of 59) and </a:t>
            </a:r>
            <a:r>
              <a:rPr lang="en-US" sz="800" dirty="0" err="1">
                <a:latin typeface="Calibri" panose="020F0502020204030204" pitchFamily="34" charset="0"/>
              </a:rPr>
              <a:t>teocintles</a:t>
            </a:r>
            <a:r>
              <a:rPr lang="en-US" sz="800" dirty="0">
                <a:latin typeface="Calibri" panose="020F0502020204030204" pitchFamily="34" charset="0"/>
              </a:rPr>
              <a:t> growing in Mexico. Top part shows maize landraces cobs and one </a:t>
            </a:r>
            <a:r>
              <a:rPr lang="en-US" sz="800" dirty="0" err="1">
                <a:latin typeface="Calibri" panose="020F0502020204030204" pitchFamily="34" charset="0"/>
              </a:rPr>
              <a:t>teocintle</a:t>
            </a:r>
            <a:r>
              <a:rPr lang="en-US" sz="800" dirty="0">
                <a:latin typeface="Calibri" panose="020F0502020204030204" pitchFamily="34" charset="0"/>
              </a:rPr>
              <a:t> (center). </a:t>
            </a:r>
            <a:r>
              <a:rPr lang="es-MX" sz="800" dirty="0" err="1">
                <a:latin typeface="Calibri" panose="020F0502020204030204" pitchFamily="34" charset="0"/>
              </a:rPr>
              <a:t>Made</a:t>
            </a:r>
            <a:r>
              <a:rPr lang="es-MX" sz="800" dirty="0">
                <a:latin typeface="Calibri" panose="020F0502020204030204" pitchFamily="34" charset="0"/>
              </a:rPr>
              <a:t> </a:t>
            </a:r>
            <a:r>
              <a:rPr lang="es-MX" sz="800" dirty="0" err="1">
                <a:latin typeface="Calibri" panose="020F0502020204030204" pitchFamily="34" charset="0"/>
              </a:rPr>
              <a:t>with</a:t>
            </a:r>
            <a:r>
              <a:rPr lang="es-MX" sz="800" dirty="0">
                <a:latin typeface="Calibri" panose="020F0502020204030204" pitchFamily="34" charset="0"/>
              </a:rPr>
              <a:t> data </a:t>
            </a:r>
            <a:r>
              <a:rPr lang="es-MX" sz="800" dirty="0" err="1">
                <a:latin typeface="Calibri" panose="020F0502020204030204" pitchFamily="34" charset="0"/>
              </a:rPr>
              <a:t>from</a:t>
            </a:r>
            <a:r>
              <a:rPr lang="es-MX" sz="800" dirty="0">
                <a:latin typeface="Calibri" panose="020F0502020204030204" pitchFamily="34" charset="0"/>
              </a:rPr>
              <a:t> </a:t>
            </a:r>
            <a:r>
              <a:rPr lang="es-MX" sz="800" dirty="0" err="1">
                <a:latin typeface="Calibri" panose="020F0502020204030204" pitchFamily="34" charset="0"/>
              </a:rPr>
              <a:t>the</a:t>
            </a:r>
            <a:r>
              <a:rPr lang="es-MX" sz="800" dirty="0">
                <a:latin typeface="Calibri" panose="020F0502020204030204" pitchFamily="34" charset="0"/>
              </a:rPr>
              <a:t> Global </a:t>
            </a:r>
            <a:r>
              <a:rPr lang="es-MX" sz="800" dirty="0" err="1">
                <a:latin typeface="Calibri" panose="020F0502020204030204" pitchFamily="34" charset="0"/>
              </a:rPr>
              <a:t>Maize</a:t>
            </a:r>
            <a:r>
              <a:rPr lang="es-MX" sz="800" dirty="0">
                <a:latin typeface="Calibri" panose="020F0502020204030204" pitchFamily="34" charset="0"/>
              </a:rPr>
              <a:t> Project (CONABIO, 2011) and </a:t>
            </a:r>
            <a:r>
              <a:rPr lang="es-MX" sz="800" dirty="0" err="1">
                <a:latin typeface="Calibri" panose="020F0502020204030204" pitchFamily="34" charset="0"/>
              </a:rPr>
              <a:t>pictures</a:t>
            </a:r>
            <a:r>
              <a:rPr lang="es-MX" sz="800" dirty="0">
                <a:latin typeface="Calibri" panose="020F0502020204030204" pitchFamily="34" charset="0"/>
              </a:rPr>
              <a:t> </a:t>
            </a:r>
            <a:r>
              <a:rPr lang="es-MX" sz="800" dirty="0" err="1">
                <a:latin typeface="Calibri" panose="020F0502020204030204" pitchFamily="34" charset="0"/>
              </a:rPr>
              <a:t>from</a:t>
            </a:r>
            <a:r>
              <a:rPr lang="es-MX" sz="800" dirty="0">
                <a:latin typeface="Calibri" panose="020F0502020204030204" pitchFamily="34" charset="0"/>
              </a:rPr>
              <a:t>: Guillermo Aguilar Castillo, Luis Alonso Borunda </a:t>
            </a:r>
            <a:r>
              <a:rPr lang="es-MX" sz="800" dirty="0" err="1">
                <a:latin typeface="Calibri" panose="020F0502020204030204" pitchFamily="34" charset="0"/>
              </a:rPr>
              <a:t>Paquot</a:t>
            </a:r>
            <a:r>
              <a:rPr lang="es-MX" sz="800" dirty="0">
                <a:latin typeface="Calibri" panose="020F0502020204030204" pitchFamily="34" charset="0"/>
              </a:rPr>
              <a:t>, José Alfredo Carrera Valtierra, </a:t>
            </a:r>
            <a:r>
              <a:rPr lang="es-MX" sz="800" dirty="0" err="1">
                <a:latin typeface="Calibri" panose="020F0502020204030204" pitchFamily="34" charset="0"/>
              </a:rPr>
              <a:t>Eliud</a:t>
            </a:r>
            <a:r>
              <a:rPr lang="es-MX" sz="800" dirty="0">
                <a:latin typeface="Calibri" panose="020F0502020204030204" pitchFamily="34" charset="0"/>
              </a:rPr>
              <a:t> Castaño Suárez, Roger Iván Díaz Gallardo, Noel Orlando Gómez Montiel, José Cruz Jiménez Galindo, María del Carmen Loyola Blanco, Cecilio Mota Cruz, Alejandro Ortega Corona, Rafael Ortega </a:t>
            </a:r>
            <a:r>
              <a:rPr lang="es-MX" sz="800" dirty="0" err="1">
                <a:latin typeface="Calibri" panose="020F0502020204030204" pitchFamily="34" charset="0"/>
              </a:rPr>
              <a:t>Paczka</a:t>
            </a:r>
            <a:r>
              <a:rPr lang="es-MX" sz="800" dirty="0">
                <a:latin typeface="Calibri" panose="020F0502020204030204" pitchFamily="34" charset="0"/>
              </a:rPr>
              <a:t>, Oscar Palacios Velarde, Hugo Perales Rivera, Beatriz Rendón Aguilar, </a:t>
            </a:r>
            <a:r>
              <a:rPr lang="es-MX" sz="800" dirty="0" err="1">
                <a:latin typeface="Calibri" panose="020F0502020204030204" pitchFamily="34" charset="0"/>
              </a:rPr>
              <a:t>Froylán</a:t>
            </a:r>
            <a:r>
              <a:rPr lang="es-MX" sz="800" dirty="0">
                <a:latin typeface="Calibri" panose="020F0502020204030204" pitchFamily="34" charset="0"/>
              </a:rPr>
              <a:t> Rincón Sánchez, José Ron Parra, José de Jesús Sánchez González, Miguel Ángel Sicilia Manzo, Víctor Antonio Vidal Martínez. CONABIO </a:t>
            </a:r>
            <a:r>
              <a:rPr lang="es-MX" sz="800" dirty="0" err="1">
                <a:latin typeface="Calibri" panose="020F0502020204030204" pitchFamily="34" charset="0"/>
              </a:rPr>
              <a:t>Images</a:t>
            </a:r>
            <a:r>
              <a:rPr lang="es-MX" sz="800" dirty="0">
                <a:latin typeface="Calibri" panose="020F0502020204030204" pitchFamily="34" charset="0"/>
              </a:rPr>
              <a:t> Bank. Instituto Nacional de Investigaciones Forestales, Agrícolas y Pecuarias (INIFAP). </a:t>
            </a:r>
            <a:r>
              <a:rPr lang="en-US" sz="800" dirty="0">
                <a:latin typeface="Calibri" panose="020F0502020204030204" pitchFamily="34" charset="0"/>
              </a:rPr>
              <a:t>Information on Mexican maize landraces can be consulted at </a:t>
            </a:r>
            <a:r>
              <a:rPr lang="en-US" sz="800" u="sng" dirty="0">
                <a:latin typeface="Calibri" panose="020F0502020204030204" pitchFamily="34" charset="0"/>
                <a:hlinkClick r:id="rId3"/>
              </a:rPr>
              <a:t>CONABIO’s website on maize landraces</a:t>
            </a:r>
            <a:r>
              <a:rPr lang="en-US" sz="800" dirty="0">
                <a:latin typeface="Calibri" panose="020F0502020204030204" pitchFamily="34" charset="0"/>
              </a:rPr>
              <a:t> and </a:t>
            </a:r>
            <a:r>
              <a:rPr lang="en-US" sz="800" u="sng" dirty="0">
                <a:latin typeface="Calibri" panose="020F0502020204030204" pitchFamily="34" charset="0"/>
                <a:hlinkClick r:id="rId4"/>
              </a:rPr>
              <a:t>CONABIO’s poster on maize landraces</a:t>
            </a:r>
            <a:r>
              <a:rPr lang="en-US" sz="800" dirty="0">
                <a:latin typeface="Calibri" panose="020F0502020204030204" pitchFamily="34" charset="0"/>
              </a:rPr>
              <a:t>. </a:t>
            </a:r>
          </a:p>
        </p:txBody>
      </p:sp>
      <p:sp>
        <p:nvSpPr>
          <p:cNvPr id="9" name="8 Rectángulo"/>
          <p:cNvSpPr/>
          <p:nvPr/>
        </p:nvSpPr>
        <p:spPr>
          <a:xfrm>
            <a:off x="478290" y="6537422"/>
            <a:ext cx="4475310" cy="400110"/>
          </a:xfrm>
          <a:prstGeom prst="rect">
            <a:avLst/>
          </a:prstGeom>
        </p:spPr>
        <p:txBody>
          <a:bodyPr wrap="square">
            <a:spAutoFit/>
          </a:bodyPr>
          <a:lstStyle/>
          <a:p>
            <a:r>
              <a:rPr lang="en-US" sz="1000" dirty="0">
                <a:latin typeface="Calibri" panose="020F0502020204030204" pitchFamily="34" charset="0"/>
              </a:rPr>
              <a:t>1</a:t>
            </a:r>
            <a:r>
              <a:rPr lang="en-US" sz="1000" dirty="0" smtClean="0">
                <a:latin typeface="Calibri" panose="020F0502020204030204" pitchFamily="34" charset="0"/>
              </a:rPr>
              <a:t>) Perales </a:t>
            </a:r>
            <a:r>
              <a:rPr lang="en-US" sz="1000" dirty="0">
                <a:latin typeface="Calibri" panose="020F0502020204030204" pitchFamily="34" charset="0"/>
              </a:rPr>
              <a:t>and </a:t>
            </a:r>
            <a:r>
              <a:rPr lang="en-US" sz="1000" dirty="0" err="1">
                <a:latin typeface="Calibri" panose="020F0502020204030204" pitchFamily="34" charset="0"/>
              </a:rPr>
              <a:t>Golicher</a:t>
            </a:r>
            <a:r>
              <a:rPr lang="en-US" sz="1000" dirty="0">
                <a:latin typeface="Calibri" panose="020F0502020204030204" pitchFamily="34" charset="0"/>
              </a:rPr>
              <a:t>, </a:t>
            </a:r>
            <a:r>
              <a:rPr lang="en-US" sz="1000" dirty="0" smtClean="0">
                <a:latin typeface="Calibri" panose="020F0502020204030204" pitchFamily="34" charset="0"/>
              </a:rPr>
              <a:t>2014, 2) </a:t>
            </a:r>
            <a:r>
              <a:rPr lang="en-US" sz="1000" dirty="0">
                <a:latin typeface="Calibri" panose="020F0502020204030204" pitchFamily="34" charset="0"/>
              </a:rPr>
              <a:t>van </a:t>
            </a:r>
            <a:r>
              <a:rPr lang="en-US" sz="1000" dirty="0" err="1">
                <a:latin typeface="Calibri" panose="020F0502020204030204" pitchFamily="34" charset="0"/>
              </a:rPr>
              <a:t>Heerwaarden</a:t>
            </a:r>
            <a:r>
              <a:rPr lang="en-US" sz="1000" dirty="0">
                <a:latin typeface="Calibri" panose="020F0502020204030204" pitchFamily="34" charset="0"/>
              </a:rPr>
              <a:t> et al., 2012</a:t>
            </a:r>
            <a:endParaRPr lang="en-US" sz="1000" dirty="0"/>
          </a:p>
          <a:p>
            <a:r>
              <a:rPr lang="en-US" sz="1000" dirty="0" smtClean="0">
                <a:latin typeface="Calibri" panose="020F0502020204030204" pitchFamily="34" charset="0"/>
              </a:rPr>
              <a:t> </a:t>
            </a:r>
            <a:endParaRPr lang="en-US" sz="1000" dirty="0"/>
          </a:p>
        </p:txBody>
      </p:sp>
      <p:sp>
        <p:nvSpPr>
          <p:cNvPr id="10" name="9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2457378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021745" y="253624"/>
            <a:ext cx="7093650"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Impacts of maize production practices on ecosystem services: agro-ecological, organic and conventional agricultural management</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2" name="1 Rectángulo"/>
          <p:cNvSpPr/>
          <p:nvPr/>
        </p:nvSpPr>
        <p:spPr>
          <a:xfrm>
            <a:off x="215999" y="920082"/>
            <a:ext cx="5663366" cy="5909310"/>
          </a:xfrm>
          <a:prstGeom prst="rect">
            <a:avLst/>
          </a:prstGeom>
        </p:spPr>
        <p:txBody>
          <a:bodyPr wrap="square">
            <a:spAutoFit/>
          </a:bodyPr>
          <a:lstStyle/>
          <a:p>
            <a:pPr algn="just"/>
            <a:endParaRPr lang="en-US" dirty="0" smtClean="0">
              <a:latin typeface="Calibri" panose="020F0502020204030204" pitchFamily="34" charset="0"/>
            </a:endParaRPr>
          </a:p>
          <a:p>
            <a:pPr marL="285750" indent="-285750" algn="just">
              <a:buFont typeface="Arial"/>
              <a:buChar char="•"/>
            </a:pPr>
            <a:r>
              <a:rPr lang="en-US" dirty="0" smtClean="0">
                <a:latin typeface="Calibri" panose="020F0502020204030204" pitchFamily="34" charset="0"/>
              </a:rPr>
              <a:t>The aim of this section is to make </a:t>
            </a:r>
            <a:r>
              <a:rPr lang="en-US" dirty="0">
                <a:latin typeface="Calibri" panose="020F0502020204030204" pitchFamily="34" charset="0"/>
              </a:rPr>
              <a:t>visible </a:t>
            </a:r>
            <a:r>
              <a:rPr lang="en-US" dirty="0" smtClean="0">
                <a:latin typeface="Calibri" panose="020F0502020204030204" pitchFamily="34" charset="0"/>
              </a:rPr>
              <a:t>the trade-offs </a:t>
            </a:r>
            <a:r>
              <a:rPr lang="en-US" dirty="0">
                <a:latin typeface="Calibri" panose="020F0502020204030204" pitchFamily="34" charset="0"/>
              </a:rPr>
              <a:t>and synergies in the provision of ES by maize production systems under conservation agriculture and organic </a:t>
            </a:r>
            <a:r>
              <a:rPr lang="en-US" dirty="0" smtClean="0">
                <a:latin typeface="Calibri" panose="020F0502020204030204" pitchFamily="34" charset="0"/>
              </a:rPr>
              <a:t>systems </a:t>
            </a:r>
            <a:r>
              <a:rPr lang="en-US" dirty="0">
                <a:latin typeface="Calibri" panose="020F0502020204030204" pitchFamily="34" charset="0"/>
              </a:rPr>
              <a:t>compared with conventional practices</a:t>
            </a:r>
            <a:r>
              <a:rPr lang="en-US" dirty="0" smtClean="0">
                <a:latin typeface="Calibri" panose="020F0502020204030204" pitchFamily="34" charset="0"/>
              </a:rPr>
              <a:t>.</a:t>
            </a:r>
          </a:p>
          <a:p>
            <a:pPr algn="just"/>
            <a:r>
              <a:rPr lang="en-US" dirty="0" smtClean="0">
                <a:latin typeface="Calibri" panose="020F0502020204030204" pitchFamily="34" charset="0"/>
              </a:rPr>
              <a:t> </a:t>
            </a:r>
            <a:endParaRPr lang="en-US" dirty="0">
              <a:latin typeface="Calibri" panose="020F0502020204030204" pitchFamily="34" charset="0"/>
            </a:endParaRPr>
          </a:p>
          <a:p>
            <a:pPr marL="285750" indent="-285750" algn="just">
              <a:buFont typeface="Arial"/>
              <a:buChar char="•"/>
            </a:pPr>
            <a:r>
              <a:rPr lang="en-US" dirty="0" smtClean="0">
                <a:latin typeface="Calibri" panose="020F0502020204030204" pitchFamily="34" charset="0"/>
              </a:rPr>
              <a:t>Compared to conventional agriculture, conservation agriculture reduces </a:t>
            </a:r>
            <a:r>
              <a:rPr lang="en-US" dirty="0">
                <a:latin typeface="Calibri" panose="020F0502020204030204" pitchFamily="34" charset="0"/>
              </a:rPr>
              <a:t>soil erosion (</a:t>
            </a:r>
            <a:r>
              <a:rPr lang="en-US" dirty="0" smtClean="0">
                <a:latin typeface="Calibri" panose="020F0502020204030204" pitchFamily="34" charset="0"/>
              </a:rPr>
              <a:t>25</a:t>
            </a:r>
            <a:r>
              <a:rPr lang="en-US" dirty="0">
                <a:latin typeface="Calibri" panose="020F0502020204030204" pitchFamily="34" charset="0"/>
              </a:rPr>
              <a:t>-70</a:t>
            </a:r>
            <a:r>
              <a:rPr lang="en-US" dirty="0" smtClean="0">
                <a:latin typeface="Calibri" panose="020F0502020204030204" pitchFamily="34" charset="0"/>
              </a:rPr>
              <a:t>%), improves </a:t>
            </a:r>
            <a:r>
              <a:rPr lang="en-US" dirty="0">
                <a:latin typeface="Calibri" panose="020F0502020204030204" pitchFamily="34" charset="0"/>
              </a:rPr>
              <a:t>soil fertility </a:t>
            </a:r>
            <a:r>
              <a:rPr lang="en-US" dirty="0" smtClean="0">
                <a:latin typeface="Calibri" panose="020F0502020204030204" pitchFamily="34" charset="0"/>
              </a:rPr>
              <a:t>(60%), enhances water </a:t>
            </a:r>
            <a:r>
              <a:rPr lang="en-US" dirty="0">
                <a:latin typeface="Calibri" panose="020F0502020204030204" pitchFamily="34" charset="0"/>
              </a:rPr>
              <a:t>regulation by </a:t>
            </a:r>
            <a:r>
              <a:rPr lang="en-US" dirty="0">
                <a:solidFill>
                  <a:schemeClr val="tx1"/>
                </a:solidFill>
                <a:latin typeface="Calibri" panose="020F0502020204030204" pitchFamily="34" charset="0"/>
              </a:rPr>
              <a:t>increasing the amount of percolated water </a:t>
            </a:r>
            <a:r>
              <a:rPr lang="en-US" dirty="0" smtClean="0">
                <a:solidFill>
                  <a:schemeClr val="tx1"/>
                </a:solidFill>
                <a:latin typeface="Calibri" panose="020F0502020204030204" pitchFamily="34" charset="0"/>
              </a:rPr>
              <a:t>(50</a:t>
            </a:r>
            <a:r>
              <a:rPr lang="en-US" dirty="0">
                <a:solidFill>
                  <a:schemeClr val="tx1"/>
                </a:solidFill>
                <a:latin typeface="Calibri" panose="020F0502020204030204" pitchFamily="34" charset="0"/>
              </a:rPr>
              <a:t>%-</a:t>
            </a:r>
            <a:r>
              <a:rPr lang="en-US" dirty="0" smtClean="0">
                <a:solidFill>
                  <a:schemeClr val="tx1"/>
                </a:solidFill>
                <a:latin typeface="Calibri" panose="020F0502020204030204" pitchFamily="34" charset="0"/>
              </a:rPr>
              <a:t>200%),</a:t>
            </a:r>
            <a:r>
              <a:rPr lang="en-US" dirty="0" smtClean="0">
                <a:latin typeface="Calibri" panose="020F0502020204030204" pitchFamily="34" charset="0"/>
              </a:rPr>
              <a:t> and results in higher </a:t>
            </a:r>
            <a:r>
              <a:rPr lang="en-US" dirty="0">
                <a:latin typeface="Calibri" panose="020F0502020204030204" pitchFamily="34" charset="0"/>
              </a:rPr>
              <a:t>maize yields (</a:t>
            </a:r>
            <a:r>
              <a:rPr lang="en-US" dirty="0" smtClean="0">
                <a:latin typeface="Calibri" panose="020F0502020204030204" pitchFamily="34" charset="0"/>
              </a:rPr>
              <a:t>26</a:t>
            </a:r>
            <a:r>
              <a:rPr lang="en-US" dirty="0">
                <a:latin typeface="Calibri" panose="020F0502020204030204" pitchFamily="34" charset="0"/>
              </a:rPr>
              <a:t>%-190</a:t>
            </a:r>
            <a:r>
              <a:rPr lang="en-US" dirty="0" smtClean="0">
                <a:latin typeface="Calibri" panose="020F0502020204030204" pitchFamily="34" charset="0"/>
              </a:rPr>
              <a:t>%). </a:t>
            </a:r>
          </a:p>
          <a:p>
            <a:pPr marL="285750" indent="-285750" algn="just">
              <a:buFont typeface="Arial"/>
              <a:buChar char="•"/>
            </a:pPr>
            <a:endParaRPr lang="en-US" dirty="0" smtClean="0">
              <a:latin typeface="Calibri" panose="020F0502020204030204" pitchFamily="34" charset="0"/>
            </a:endParaRPr>
          </a:p>
          <a:p>
            <a:pPr marL="285750" indent="-285750" algn="just">
              <a:buFont typeface="Arial"/>
              <a:buChar char="•"/>
            </a:pPr>
            <a:r>
              <a:rPr lang="en-US" dirty="0" smtClean="0">
                <a:latin typeface="Calibri" panose="020F0502020204030204" pitchFamily="34" charset="0"/>
              </a:rPr>
              <a:t>By reducing </a:t>
            </a:r>
            <a:r>
              <a:rPr lang="en-US" dirty="0">
                <a:latin typeface="Calibri" panose="020F0502020204030204" pitchFamily="34" charset="0"/>
              </a:rPr>
              <a:t>runoff and water soil erosion, CA decreased the amount of transported pesticides, nutrients and sediments to water bodies, in detriment of water quality. </a:t>
            </a:r>
            <a:endParaRPr lang="en-US" dirty="0" smtClean="0">
              <a:latin typeface="Calibri" panose="020F0502020204030204" pitchFamily="34" charset="0"/>
            </a:endParaRPr>
          </a:p>
          <a:p>
            <a:pPr algn="just"/>
            <a:endParaRPr lang="en-US" dirty="0" smtClean="0">
              <a:latin typeface="Calibri" panose="020F0502020204030204" pitchFamily="34" charset="0"/>
            </a:endParaRPr>
          </a:p>
          <a:p>
            <a:pPr marL="285750" indent="-285750" algn="just">
              <a:buFont typeface="Arial"/>
              <a:buChar char="•"/>
            </a:pPr>
            <a:r>
              <a:rPr lang="en-US" dirty="0">
                <a:latin typeface="Calibri" panose="020F0502020204030204" pitchFamily="34" charset="0"/>
              </a:rPr>
              <a:t>Evidence on positive outcomes of organic maize systems (OS) relative to conventional systems is conclusive for three ecosystems services: soil structure and fertility enhancement, biodiversity, and water flow regulation. </a:t>
            </a:r>
          </a:p>
          <a:p>
            <a:pPr algn="just"/>
            <a:endParaRPr lang="en-US" dirty="0">
              <a:latin typeface="Calibri" panose="020F0502020204030204" pitchFamily="34" charset="0"/>
            </a:endParaRPr>
          </a:p>
          <a:p>
            <a:pPr marL="285750" indent="-285750" algn="just">
              <a:buFont typeface="Arial"/>
              <a:buChar char="•"/>
            </a:pPr>
            <a:r>
              <a:rPr lang="en-US" dirty="0">
                <a:latin typeface="Calibri" panose="020F0502020204030204" pitchFamily="34" charset="0"/>
              </a:rPr>
              <a:t>OS do result in lower maize yields (approximately 11% and up to 28% lower during the transitioning period). However, given their premium price, the value of provisioning ES (maize for food and raw materials) in OS is higher than conventional maize, in spite of their lower yields. </a:t>
            </a:r>
          </a:p>
          <a:p>
            <a:pPr marL="285750" indent="-285750" algn="just">
              <a:buFont typeface="Arial"/>
              <a:buChar char="•"/>
            </a:pPr>
            <a:endParaRPr lang="en-US" dirty="0">
              <a:latin typeface="Calibri" panose="020F0502020204030204" pitchFamily="34" charset="0"/>
            </a:endParaRPr>
          </a:p>
          <a:p>
            <a:pPr marL="285750" indent="-285750" algn="just">
              <a:buFont typeface="Arial"/>
              <a:buChar char="•"/>
            </a:pPr>
            <a:r>
              <a:rPr lang="en-US" dirty="0">
                <a:latin typeface="Calibri" panose="020F0502020204030204" pitchFamily="34" charset="0"/>
              </a:rPr>
              <a:t>OS perform better than conventional maize production: percolated water in OS was 15-20% higher; they retained 200-300% more SOC, and N in the soil was 34% more. </a:t>
            </a:r>
          </a:p>
        </p:txBody>
      </p:sp>
      <p:sp>
        <p:nvSpPr>
          <p:cNvPr id="5" name="4 CuadroTexto"/>
          <p:cNvSpPr txBox="1"/>
          <p:nvPr/>
        </p:nvSpPr>
        <p:spPr>
          <a:xfrm>
            <a:off x="7783737" y="0"/>
            <a:ext cx="1360264"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5.3</a:t>
            </a:r>
            <a:endParaRPr lang="en-US" sz="1800" b="1" dirty="0">
              <a:solidFill>
                <a:srgbClr val="663300"/>
              </a:solidFill>
              <a:latin typeface="Calibri" panose="020F0502020204030204" pitchFamily="34" charset="0"/>
            </a:endParaRPr>
          </a:p>
        </p:txBody>
      </p:sp>
      <p:sp>
        <p:nvSpPr>
          <p:cNvPr id="3" name="2 Rectángulo"/>
          <p:cNvSpPr/>
          <p:nvPr/>
        </p:nvSpPr>
        <p:spPr>
          <a:xfrm>
            <a:off x="5933446" y="3259657"/>
            <a:ext cx="2395207" cy="246221"/>
          </a:xfrm>
          <a:prstGeom prst="rect">
            <a:avLst/>
          </a:prstGeom>
        </p:spPr>
        <p:txBody>
          <a:bodyPr wrap="none">
            <a:spAutoFit/>
          </a:bodyPr>
          <a:lstStyle/>
          <a:p>
            <a:r>
              <a:rPr lang="en-US" sz="1000" dirty="0">
                <a:latin typeface="Calibri" panose="020F0502020204030204" pitchFamily="34" charset="0"/>
              </a:rPr>
              <a:t>Photo </a:t>
            </a:r>
            <a:r>
              <a:rPr lang="en-US" sz="1000" dirty="0" smtClean="0">
                <a:latin typeface="Calibri" panose="020F0502020204030204" pitchFamily="34" charset="0"/>
              </a:rPr>
              <a:t>credit: </a:t>
            </a:r>
            <a:r>
              <a:rPr lang="en-US" sz="1000" dirty="0" err="1" smtClean="0">
                <a:latin typeface="Calibri" panose="020F0502020204030204" pitchFamily="34" charset="0"/>
              </a:rPr>
              <a:t>Iván</a:t>
            </a:r>
            <a:r>
              <a:rPr lang="en-US" sz="1000" dirty="0" smtClean="0">
                <a:latin typeface="Calibri" panose="020F0502020204030204" pitchFamily="34" charset="0"/>
              </a:rPr>
              <a:t> </a:t>
            </a:r>
            <a:r>
              <a:rPr lang="en-US" sz="1000" dirty="0">
                <a:latin typeface="Calibri" panose="020F0502020204030204" pitchFamily="34" charset="0"/>
              </a:rPr>
              <a:t>Montes de </a:t>
            </a:r>
            <a:r>
              <a:rPr lang="en-US" sz="1000" dirty="0" err="1">
                <a:latin typeface="Calibri" panose="020F0502020204030204" pitchFamily="34" charset="0"/>
              </a:rPr>
              <a:t>Oca</a:t>
            </a:r>
            <a:r>
              <a:rPr lang="en-US" sz="1000" dirty="0">
                <a:latin typeface="Calibri" panose="020F0502020204030204" pitchFamily="34" charset="0"/>
              </a:rPr>
              <a:t> </a:t>
            </a:r>
            <a:r>
              <a:rPr lang="en-US" sz="1000" dirty="0" err="1">
                <a:latin typeface="Calibri" panose="020F0502020204030204" pitchFamily="34" charset="0"/>
              </a:rPr>
              <a:t>Cacheux</a:t>
            </a:r>
            <a:endParaRPr lang="en-US" sz="1000" dirty="0">
              <a:latin typeface="Calibri" panose="020F0502020204030204" pitchFamily="34" charset="0"/>
            </a:endParaRPr>
          </a:p>
        </p:txBody>
      </p:sp>
      <p:pic>
        <p:nvPicPr>
          <p:cNvPr id="6146" name="Picture 2" descr="C:\Users\eurquiza\Downloads\IMDOC0945 Zea may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5994" y="1216681"/>
            <a:ext cx="3030406" cy="2010169"/>
          </a:xfrm>
          <a:prstGeom prst="rect">
            <a:avLst/>
          </a:prstGeom>
          <a:noFill/>
          <a:extLst>
            <a:ext uri="{909E8E84-426E-40DD-AFC4-6F175D3DCCD1}">
              <a14:hiddenFill xmlns:a14="http://schemas.microsoft.com/office/drawing/2010/main">
                <a:solidFill>
                  <a:srgbClr val="FFFFFF"/>
                </a:solidFill>
              </a14:hiddenFill>
            </a:ext>
          </a:extLst>
        </p:spPr>
      </p:pic>
      <p:sp>
        <p:nvSpPr>
          <p:cNvPr id="10" name="9 Elipse"/>
          <p:cNvSpPr/>
          <p:nvPr/>
        </p:nvSpPr>
        <p:spPr>
          <a:xfrm>
            <a:off x="144000" y="149732"/>
            <a:ext cx="273600" cy="244800"/>
          </a:xfrm>
          <a:prstGeom prst="ellipse">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1" name="10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
        <p:nvSpPr>
          <p:cNvPr id="9" name="8 Rectángulo"/>
          <p:cNvSpPr/>
          <p:nvPr/>
        </p:nvSpPr>
        <p:spPr>
          <a:xfrm>
            <a:off x="5933446" y="6099700"/>
            <a:ext cx="2210400" cy="246221"/>
          </a:xfrm>
          <a:prstGeom prst="rect">
            <a:avLst/>
          </a:prstGeom>
        </p:spPr>
        <p:txBody>
          <a:bodyPr wrap="square">
            <a:spAutoFit/>
          </a:bodyPr>
          <a:lstStyle/>
          <a:p>
            <a:r>
              <a:rPr lang="en-US" sz="1000" dirty="0">
                <a:latin typeface="Calibri" panose="020F0502020204030204" pitchFamily="34" charset="0"/>
              </a:rPr>
              <a:t>Photo </a:t>
            </a:r>
            <a:r>
              <a:rPr lang="en-US" sz="1000" dirty="0" smtClean="0">
                <a:latin typeface="Calibri" panose="020F0502020204030204" pitchFamily="34" charset="0"/>
              </a:rPr>
              <a:t>credit</a:t>
            </a:r>
            <a:r>
              <a:rPr lang="en-US" sz="1000" dirty="0">
                <a:latin typeface="Calibri" panose="020F0502020204030204" pitchFamily="34" charset="0"/>
              </a:rPr>
              <a:t>: </a:t>
            </a:r>
            <a:r>
              <a:rPr lang="en-US" sz="1000" dirty="0" smtClean="0">
                <a:latin typeface="Calibri" panose="020F0502020204030204" pitchFamily="34" charset="0"/>
              </a:rPr>
              <a:t> Adalberto </a:t>
            </a:r>
            <a:r>
              <a:rPr lang="en-US" sz="1000" dirty="0">
                <a:latin typeface="Calibri" panose="020F0502020204030204" pitchFamily="34" charset="0"/>
              </a:rPr>
              <a:t>Ríos </a:t>
            </a:r>
            <a:r>
              <a:rPr lang="en-US" sz="1000" dirty="0" err="1">
                <a:latin typeface="Calibri" panose="020F0502020204030204" pitchFamily="34" charset="0"/>
              </a:rPr>
              <a:t>Szalay</a:t>
            </a:r>
            <a:endParaRPr lang="en-US" sz="1000" dirty="0">
              <a:latin typeface="Calibri" panose="020F0502020204030204" pitchFamily="34" charset="0"/>
            </a:endParaRPr>
          </a:p>
        </p:txBody>
      </p:sp>
      <p:pic>
        <p:nvPicPr>
          <p:cNvPr id="12" name="Picture 2" descr="C:\Users\eurquiza\Downloads\ARS00479 Zea may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446" y="3929653"/>
            <a:ext cx="3095503" cy="206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0464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612454" y="290935"/>
            <a:ext cx="6048671"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The cultural value of maize diversity</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5.4</a:t>
            </a:r>
            <a:endParaRPr lang="en-US" sz="1800" b="1" dirty="0">
              <a:solidFill>
                <a:srgbClr val="663300"/>
              </a:solidFill>
              <a:latin typeface="Calibri" panose="020F0502020204030204" pitchFamily="34" charset="0"/>
            </a:endParaRPr>
          </a:p>
        </p:txBody>
      </p:sp>
      <p:sp>
        <p:nvSpPr>
          <p:cNvPr id="6" name="5 Elipse"/>
          <p:cNvSpPr/>
          <p:nvPr/>
        </p:nvSpPr>
        <p:spPr>
          <a:xfrm>
            <a:off x="106522" y="131224"/>
            <a:ext cx="273600" cy="244800"/>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2" name="1 Rectángulo"/>
          <p:cNvSpPr/>
          <p:nvPr/>
        </p:nvSpPr>
        <p:spPr>
          <a:xfrm>
            <a:off x="380122" y="1029653"/>
            <a:ext cx="8619878" cy="307777"/>
          </a:xfrm>
          <a:prstGeom prst="rect">
            <a:avLst/>
          </a:prstGeom>
        </p:spPr>
        <p:txBody>
          <a:bodyPr wrap="square">
            <a:spAutoFit/>
          </a:bodyPr>
          <a:lstStyle/>
          <a:p>
            <a:r>
              <a:rPr lang="en-US" dirty="0"/>
              <a:t>The presence of native maize landraces is conspicuous in smallholder farms in both Mexico and Ecuador. </a:t>
            </a:r>
          </a:p>
        </p:txBody>
      </p:sp>
      <p:sp>
        <p:nvSpPr>
          <p:cNvPr id="8" name="7 Rectángulo"/>
          <p:cNvSpPr/>
          <p:nvPr/>
        </p:nvSpPr>
        <p:spPr>
          <a:xfrm>
            <a:off x="326850" y="2030446"/>
            <a:ext cx="4957950" cy="4832092"/>
          </a:xfrm>
          <a:prstGeom prst="rect">
            <a:avLst/>
          </a:prstGeom>
        </p:spPr>
        <p:txBody>
          <a:bodyPr wrap="square">
            <a:spAutoFit/>
          </a:bodyPr>
          <a:lstStyle/>
          <a:p>
            <a:pPr marL="285750" indent="-285750">
              <a:buFont typeface="Arial" panose="020B0604020202020204" pitchFamily="34" charset="0"/>
              <a:buChar char="•"/>
            </a:pPr>
            <a:r>
              <a:rPr lang="en-US" dirty="0">
                <a:latin typeface="Calibri" panose="020F0502020204030204" pitchFamily="34" charset="0"/>
              </a:rPr>
              <a:t>There are 35 indigenous </a:t>
            </a:r>
            <a:r>
              <a:rPr lang="en-US" dirty="0" smtClean="0">
                <a:latin typeface="Calibri" panose="020F0502020204030204" pitchFamily="34" charset="0"/>
              </a:rPr>
              <a:t>groups in Ecuador</a:t>
            </a:r>
            <a:r>
              <a:rPr lang="en-US" dirty="0">
                <a:latin typeface="Calibri" panose="020F0502020204030204" pitchFamily="34" charset="0"/>
              </a:rPr>
              <a:t>, 14 of which live up in the mountains and depend on maize cultivation. </a:t>
            </a:r>
            <a:endParaRPr lang="en-US" dirty="0" smtClean="0">
              <a:latin typeface="Calibri" panose="020F0502020204030204" pitchFamily="34" charset="0"/>
            </a:endParaRPr>
          </a:p>
          <a:p>
            <a:pPr marL="285750" indent="-285750">
              <a:buFont typeface="Arial" panose="020B0604020202020204" pitchFamily="34" charset="0"/>
              <a:buChar char="•"/>
            </a:pPr>
            <a:endParaRPr lang="en-US" dirty="0" smtClean="0">
              <a:latin typeface="Calibri" panose="020F0502020204030204" pitchFamily="34" charset="0"/>
            </a:endParaRPr>
          </a:p>
          <a:p>
            <a:pPr marL="285750" indent="-285750">
              <a:buFont typeface="Arial" panose="020B0604020202020204" pitchFamily="34" charset="0"/>
              <a:buChar char="•"/>
            </a:pPr>
            <a:r>
              <a:rPr lang="en-US" dirty="0" smtClean="0">
                <a:latin typeface="Calibri" panose="020F0502020204030204" pitchFamily="34" charset="0"/>
              </a:rPr>
              <a:t>Most </a:t>
            </a:r>
            <a:r>
              <a:rPr lang="en-US" dirty="0">
                <a:latin typeface="Calibri" panose="020F0502020204030204" pitchFamily="34" charset="0"/>
              </a:rPr>
              <a:t>producers (54%) plant from two to seven maize varieties along other associated crops, mainly beans (50%), and 98% of the production is for their own consumption</a:t>
            </a:r>
            <a:r>
              <a:rPr lang="en-US" dirty="0" smtClean="0">
                <a:latin typeface="Calibri" panose="020F0502020204030204" pitchFamily="34" charset="0"/>
              </a:rPr>
              <a:t>.</a:t>
            </a:r>
          </a:p>
          <a:p>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In the 1960s, 29 maize </a:t>
            </a:r>
            <a:r>
              <a:rPr lang="en-US" dirty="0" smtClean="0">
                <a:latin typeface="Calibri" panose="020F0502020204030204" pitchFamily="34" charset="0"/>
              </a:rPr>
              <a:t>landraces </a:t>
            </a:r>
            <a:r>
              <a:rPr lang="en-US" dirty="0">
                <a:latin typeface="Calibri" panose="020F0502020204030204" pitchFamily="34" charset="0"/>
              </a:rPr>
              <a:t>and several complexes were identified in the country (Timothy et al, 1963), and in the last two decades (</a:t>
            </a:r>
            <a:r>
              <a:rPr lang="en-US" dirty="0" err="1">
                <a:latin typeface="Calibri" panose="020F0502020204030204" pitchFamily="34" charset="0"/>
              </a:rPr>
              <a:t>Yánez</a:t>
            </a:r>
            <a:r>
              <a:rPr lang="en-US" dirty="0">
                <a:latin typeface="Calibri" panose="020F0502020204030204" pitchFamily="34" charset="0"/>
              </a:rPr>
              <a:t> et al., 2003) additional </a:t>
            </a:r>
            <a:r>
              <a:rPr lang="en-US" dirty="0" smtClean="0">
                <a:latin typeface="Calibri" panose="020F0502020204030204" pitchFamily="34" charset="0"/>
              </a:rPr>
              <a:t>landraces </a:t>
            </a:r>
            <a:r>
              <a:rPr lang="en-US" dirty="0">
                <a:latin typeface="Calibri" panose="020F0502020204030204" pitchFamily="34" charset="0"/>
              </a:rPr>
              <a:t>have been found. </a:t>
            </a:r>
            <a:endParaRPr lang="en-US" dirty="0" smtClean="0">
              <a:latin typeface="Calibri" panose="020F0502020204030204" pitchFamily="34" charset="0"/>
            </a:endParaRPr>
          </a:p>
          <a:p>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According </a:t>
            </a:r>
            <a:r>
              <a:rPr lang="en-US" dirty="0" smtClean="0">
                <a:latin typeface="Calibri" panose="020F0502020204030204" pitchFamily="34" charset="0"/>
              </a:rPr>
              <a:t>to Tapia (2015) the practice of </a:t>
            </a:r>
            <a:r>
              <a:rPr lang="en-US" dirty="0">
                <a:latin typeface="Calibri" panose="020F0502020204030204" pitchFamily="34" charset="0"/>
              </a:rPr>
              <a:t>subsistence </a:t>
            </a:r>
            <a:r>
              <a:rPr lang="en-US" dirty="0" smtClean="0">
                <a:latin typeface="Calibri" panose="020F0502020204030204" pitchFamily="34" charset="0"/>
              </a:rPr>
              <a:t>agriculture and the great variety of uses given to maize landraces has made their conservation possible.</a:t>
            </a:r>
          </a:p>
          <a:p>
            <a:pPr marL="285750" indent="-285750">
              <a:buFont typeface="Arial" panose="020B0604020202020204" pitchFamily="34" charset="0"/>
              <a:buChar char="•"/>
            </a:pPr>
            <a:endParaRPr lang="es-MX" dirty="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The diversity of uses for maize among rural communities is manifested in the many dishes prepared with this staple in everyday life as well as religious festivals </a:t>
            </a:r>
            <a:r>
              <a:rPr lang="en-US" dirty="0" smtClean="0">
                <a:latin typeface="Calibri" panose="020F0502020204030204" pitchFamily="34" charset="0"/>
              </a:rPr>
              <a:t>and </a:t>
            </a:r>
            <a:r>
              <a:rPr lang="en-US" dirty="0">
                <a:latin typeface="Calibri" panose="020F0502020204030204" pitchFamily="34" charset="0"/>
              </a:rPr>
              <a:t>entertainment events in both urban and rural </a:t>
            </a:r>
            <a:r>
              <a:rPr lang="en-US" dirty="0" smtClean="0">
                <a:latin typeface="Calibri" panose="020F0502020204030204" pitchFamily="34" charset="0"/>
              </a:rPr>
              <a:t>settings.</a:t>
            </a:r>
          </a:p>
          <a:p>
            <a:endParaRPr lang="en-US" dirty="0">
              <a:latin typeface="Calibri" panose="020F0502020204030204" pitchFamily="34" charset="0"/>
            </a:endParaRPr>
          </a:p>
          <a:p>
            <a:endParaRPr lang="en-US" dirty="0">
              <a:latin typeface="Calibri" panose="020F0502020204030204" pitchFamily="34" charset="0"/>
            </a:endParaRPr>
          </a:p>
        </p:txBody>
      </p:sp>
      <p:sp>
        <p:nvSpPr>
          <p:cNvPr id="3" name="2 CuadroTexto"/>
          <p:cNvSpPr txBox="1"/>
          <p:nvPr/>
        </p:nvSpPr>
        <p:spPr>
          <a:xfrm>
            <a:off x="380122" y="1556721"/>
            <a:ext cx="1900800" cy="307777"/>
          </a:xfrm>
          <a:prstGeom prst="rect">
            <a:avLst/>
          </a:prstGeom>
          <a:noFill/>
        </p:spPr>
        <p:txBody>
          <a:bodyPr wrap="square" rtlCol="0">
            <a:spAutoFit/>
          </a:bodyPr>
          <a:lstStyle/>
          <a:p>
            <a:r>
              <a:rPr lang="es-MX" b="1" i="1" dirty="0" smtClean="0">
                <a:solidFill>
                  <a:srgbClr val="663300"/>
                </a:solidFill>
              </a:rPr>
              <a:t>Ecuador</a:t>
            </a:r>
            <a:endParaRPr lang="en-US" b="1" i="1" dirty="0">
              <a:solidFill>
                <a:srgbClr val="663300"/>
              </a:solidFill>
            </a:endParaRPr>
          </a:p>
        </p:txBody>
      </p:sp>
      <p:pic>
        <p:nvPicPr>
          <p:cNvPr id="10" name="Picture 2" descr="http://fotos.lahora.com.ec/cache/9/99/99d/99dc/-20130816081614-99dcd2cf5efaabb7871e1de5a33cfa72.jpg"/>
          <p:cNvPicPr/>
          <p:nvPr/>
        </p:nvPicPr>
        <p:blipFill>
          <a:blip r:embed="rId2">
            <a:extLst>
              <a:ext uri="{28A0092B-C50C-407E-A947-70E740481C1C}">
                <a14:useLocalDpi xmlns:a14="http://schemas.microsoft.com/office/drawing/2010/main" val="0"/>
              </a:ext>
            </a:extLst>
          </a:blip>
          <a:srcRect/>
          <a:stretch>
            <a:fillRect/>
          </a:stretch>
        </p:blipFill>
        <p:spPr bwMode="auto">
          <a:xfrm>
            <a:off x="5519047" y="1710608"/>
            <a:ext cx="3416523" cy="2104882"/>
          </a:xfrm>
          <a:prstGeom prst="rect">
            <a:avLst/>
          </a:prstGeom>
          <a:noFill/>
          <a:ln>
            <a:noFill/>
          </a:ln>
          <a:extLst/>
        </p:spPr>
      </p:pic>
      <p:sp>
        <p:nvSpPr>
          <p:cNvPr id="9" name="8 Rectángulo"/>
          <p:cNvSpPr/>
          <p:nvPr/>
        </p:nvSpPr>
        <p:spPr>
          <a:xfrm>
            <a:off x="5519047" y="3830801"/>
            <a:ext cx="3337200" cy="246221"/>
          </a:xfrm>
          <a:prstGeom prst="rect">
            <a:avLst/>
          </a:prstGeom>
        </p:spPr>
        <p:txBody>
          <a:bodyPr wrap="square">
            <a:spAutoFit/>
          </a:bodyPr>
          <a:lstStyle/>
          <a:p>
            <a:r>
              <a:rPr lang="en-US" sz="1000" dirty="0">
                <a:latin typeface="Calibri" panose="020F0502020204030204" pitchFamily="34" charset="0"/>
              </a:rPr>
              <a:t>Local festivities related to maize (</a:t>
            </a:r>
            <a:r>
              <a:rPr lang="en-US" sz="1000" dirty="0" smtClean="0">
                <a:latin typeface="Calibri" panose="020F0502020204030204" pitchFamily="34" charset="0"/>
              </a:rPr>
              <a:t>Photo credit:  Edison </a:t>
            </a:r>
            <a:r>
              <a:rPr lang="en-US" sz="1000" dirty="0">
                <a:latin typeface="Calibri" panose="020F0502020204030204" pitchFamily="34" charset="0"/>
              </a:rPr>
              <a:t>Sylva)</a:t>
            </a:r>
          </a:p>
        </p:txBody>
      </p:sp>
      <p:pic>
        <p:nvPicPr>
          <p:cNvPr id="13" name="12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15694" y="4077021"/>
            <a:ext cx="1439506" cy="2301511"/>
          </a:xfrm>
          <a:prstGeom prst="rect">
            <a:avLst/>
          </a:prstGeom>
          <a:noFill/>
          <a:ln>
            <a:noFill/>
          </a:ln>
        </p:spPr>
      </p:pic>
      <p:pic>
        <p:nvPicPr>
          <p:cNvPr id="14" name="13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4800" y="4077022"/>
            <a:ext cx="1339447" cy="2301511"/>
          </a:xfrm>
          <a:prstGeom prst="rect">
            <a:avLst/>
          </a:prstGeom>
          <a:noFill/>
          <a:ln>
            <a:noFill/>
          </a:ln>
        </p:spPr>
      </p:pic>
      <p:sp>
        <p:nvSpPr>
          <p:cNvPr id="11" name="10 Rectángulo"/>
          <p:cNvSpPr/>
          <p:nvPr/>
        </p:nvSpPr>
        <p:spPr>
          <a:xfrm>
            <a:off x="5515694" y="6406723"/>
            <a:ext cx="3516706" cy="400110"/>
          </a:xfrm>
          <a:prstGeom prst="rect">
            <a:avLst/>
          </a:prstGeom>
        </p:spPr>
        <p:txBody>
          <a:bodyPr wrap="square">
            <a:spAutoFit/>
          </a:bodyPr>
          <a:lstStyle/>
          <a:p>
            <a:r>
              <a:rPr lang="en-US" sz="1000" dirty="0">
                <a:latin typeface="Calibri" panose="020F0502020204030204" pitchFamily="34" charset="0"/>
              </a:rPr>
              <a:t>Maize at the entrance of </a:t>
            </a:r>
            <a:r>
              <a:rPr lang="en-US" sz="1000" dirty="0" err="1">
                <a:latin typeface="Calibri" panose="020F0502020204030204" pitchFamily="34" charset="0"/>
              </a:rPr>
              <a:t>Sangolquí</a:t>
            </a:r>
            <a:r>
              <a:rPr lang="en-US" sz="1000" dirty="0">
                <a:latin typeface="Calibri" panose="020F0502020204030204" pitchFamily="34" charset="0"/>
              </a:rPr>
              <a:t> and </a:t>
            </a:r>
            <a:r>
              <a:rPr lang="en-US" sz="1000" dirty="0" err="1">
                <a:latin typeface="Calibri" panose="020F0502020204030204" pitchFamily="34" charset="0"/>
              </a:rPr>
              <a:t>Pallatanga</a:t>
            </a:r>
            <a:r>
              <a:rPr lang="en-US" sz="1000" dirty="0">
                <a:latin typeface="Calibri" panose="020F0502020204030204" pitchFamily="34" charset="0"/>
              </a:rPr>
              <a:t>, Ecuador (</a:t>
            </a:r>
            <a:r>
              <a:rPr lang="en-US" sz="1000" dirty="0" smtClean="0">
                <a:latin typeface="Calibri" panose="020F0502020204030204" pitchFamily="34" charset="0"/>
              </a:rPr>
              <a:t>Photo credit: </a:t>
            </a:r>
            <a:r>
              <a:rPr lang="en-US" sz="1000" dirty="0">
                <a:latin typeface="Calibri" panose="020F0502020204030204" pitchFamily="34" charset="0"/>
              </a:rPr>
              <a:t>Edison Sylva)</a:t>
            </a:r>
          </a:p>
        </p:txBody>
      </p:sp>
      <p:sp>
        <p:nvSpPr>
          <p:cNvPr id="15" name="14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1831947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5.4</a:t>
            </a:r>
            <a:endParaRPr lang="en-US" sz="1800" b="1" dirty="0">
              <a:solidFill>
                <a:srgbClr val="663300"/>
              </a:solidFill>
              <a:latin typeface="Calibri" panose="020F0502020204030204" pitchFamily="34" charset="0"/>
            </a:endParaRPr>
          </a:p>
        </p:txBody>
      </p:sp>
      <p:sp>
        <p:nvSpPr>
          <p:cNvPr id="6" name="5 Elipse"/>
          <p:cNvSpPr/>
          <p:nvPr/>
        </p:nvSpPr>
        <p:spPr>
          <a:xfrm>
            <a:off x="106522" y="131224"/>
            <a:ext cx="273600" cy="244800"/>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 name="6 Rectángulo"/>
          <p:cNvSpPr/>
          <p:nvPr/>
        </p:nvSpPr>
        <p:spPr>
          <a:xfrm>
            <a:off x="326850" y="1468846"/>
            <a:ext cx="5238750" cy="4616648"/>
          </a:xfrm>
          <a:prstGeom prst="rect">
            <a:avLst/>
          </a:prstGeom>
        </p:spPr>
        <p:txBody>
          <a:bodyPr wrap="square">
            <a:spAutoFit/>
          </a:bodyPr>
          <a:lstStyle/>
          <a:p>
            <a:pPr marL="285750" indent="-285750" algn="just">
              <a:buFont typeface="Arial" panose="020B0604020202020204" pitchFamily="34" charset="0"/>
              <a:buChar char="•"/>
            </a:pPr>
            <a:r>
              <a:rPr lang="en-US" dirty="0" smtClean="0">
                <a:latin typeface="Calibri" panose="020F0502020204030204" pitchFamily="34" charset="0"/>
              </a:rPr>
              <a:t>Maize can be considered a “cultural </a:t>
            </a:r>
            <a:r>
              <a:rPr lang="en-US" dirty="0">
                <a:latin typeface="Calibri" panose="020F0502020204030204" pitchFamily="34" charset="0"/>
              </a:rPr>
              <a:t>keystone species</a:t>
            </a:r>
            <a:r>
              <a:rPr lang="en-US" dirty="0" smtClean="0">
                <a:latin typeface="Calibri" panose="020F0502020204030204" pitchFamily="34" charset="0"/>
              </a:rPr>
              <a:t>”</a:t>
            </a:r>
            <a:r>
              <a:rPr lang="en-US" dirty="0">
                <a:latin typeface="Calibri" panose="020F0502020204030204" pitchFamily="34" charset="0"/>
              </a:rPr>
              <a:t> in Mexico </a:t>
            </a:r>
            <a:r>
              <a:rPr lang="en-US" dirty="0" smtClean="0">
                <a:latin typeface="Calibri" panose="020F0502020204030204" pitchFamily="34" charset="0"/>
              </a:rPr>
              <a:t>, </a:t>
            </a:r>
            <a:r>
              <a:rPr lang="en-US" dirty="0">
                <a:latin typeface="Calibri" panose="020F0502020204030204" pitchFamily="34" charset="0"/>
              </a:rPr>
              <a:t>that is, a culturally salient species that shapes in a major way the cultural identity of a people (Garibaldi and Turner, 2004). </a:t>
            </a:r>
            <a:endParaRPr lang="en-US" dirty="0" smtClean="0">
              <a:latin typeface="Calibri" panose="020F0502020204030204" pitchFamily="34" charset="0"/>
            </a:endParaRPr>
          </a:p>
          <a:p>
            <a:pPr marL="285750" indent="-285750" algn="just">
              <a:buFont typeface="Arial" panose="020B0604020202020204" pitchFamily="34" charset="0"/>
              <a:buChar char="•"/>
            </a:pPr>
            <a:endParaRPr lang="es-MX" dirty="0" smtClean="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Maize’s key role in defining cultural identity for Mexicans materializes through its prevalent place in the landscape, its essential irreplaceable place in daily nourishment and cuisine, its multiplicity of use, and in narratives and ceremonial roles. </a:t>
            </a:r>
            <a:endParaRPr lang="en-US" dirty="0" smtClean="0">
              <a:latin typeface="Calibri" panose="020F0502020204030204" pitchFamily="34" charset="0"/>
            </a:endParaRPr>
          </a:p>
          <a:p>
            <a:pPr algn="just"/>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Although in Mexico maize is used primarily as a staple, it has multiple uses and is the species with more uses reported in the Florentine Codex, written by Francisco Hernández several decades after the Spanish conquest (Estrada, 1989). </a:t>
            </a:r>
            <a:endParaRPr lang="en-US" dirty="0" smtClean="0">
              <a:latin typeface="Calibri" panose="020F0502020204030204" pitchFamily="34" charset="0"/>
            </a:endParaRPr>
          </a:p>
          <a:p>
            <a:pPr marL="285750" indent="-285750" algn="just">
              <a:buFont typeface="Arial" panose="020B0604020202020204" pitchFamily="34" charset="0"/>
              <a:buChar char="•"/>
            </a:pPr>
            <a:endParaRPr lang="es-MX" dirty="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Mexico’s iconic </a:t>
            </a:r>
            <a:r>
              <a:rPr lang="en-US" i="1" dirty="0" err="1">
                <a:latin typeface="Calibri" panose="020F0502020204030204" pitchFamily="34" charset="0"/>
              </a:rPr>
              <a:t>milpa</a:t>
            </a:r>
            <a:r>
              <a:rPr lang="en-US" dirty="0">
                <a:latin typeface="Calibri" panose="020F0502020204030204" pitchFamily="34" charset="0"/>
              </a:rPr>
              <a:t> system is constructed around maize. In its usual form, the </a:t>
            </a:r>
            <a:r>
              <a:rPr lang="en-US" i="1" dirty="0" err="1">
                <a:latin typeface="Calibri" panose="020F0502020204030204" pitchFamily="34" charset="0"/>
              </a:rPr>
              <a:t>milpa</a:t>
            </a:r>
            <a:r>
              <a:rPr lang="en-US" dirty="0">
                <a:latin typeface="Calibri" panose="020F0502020204030204" pitchFamily="34" charset="0"/>
              </a:rPr>
              <a:t> is the cultivation of maize, beans and squash in the same field and season. </a:t>
            </a:r>
            <a:endParaRPr lang="en-US" dirty="0" smtClean="0">
              <a:latin typeface="Calibri" panose="020F0502020204030204" pitchFamily="34" charset="0"/>
            </a:endParaRP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Maize’s importance as a central component of Mexican cuisine is well known, the number of dishes based on maize are in the hundreds and continue to be developed. </a:t>
            </a:r>
          </a:p>
        </p:txBody>
      </p:sp>
      <p:sp>
        <p:nvSpPr>
          <p:cNvPr id="8" name="7 CuadroTexto"/>
          <p:cNvSpPr txBox="1"/>
          <p:nvPr/>
        </p:nvSpPr>
        <p:spPr>
          <a:xfrm>
            <a:off x="380122" y="995121"/>
            <a:ext cx="1900800" cy="307777"/>
          </a:xfrm>
          <a:prstGeom prst="rect">
            <a:avLst/>
          </a:prstGeom>
          <a:noFill/>
        </p:spPr>
        <p:txBody>
          <a:bodyPr wrap="square" rtlCol="0">
            <a:spAutoFit/>
          </a:bodyPr>
          <a:lstStyle/>
          <a:p>
            <a:r>
              <a:rPr lang="es-MX" b="1" i="1" dirty="0" err="1" smtClean="0">
                <a:solidFill>
                  <a:srgbClr val="663300"/>
                </a:solidFill>
              </a:rPr>
              <a:t>Mexico</a:t>
            </a:r>
            <a:endParaRPr lang="en-US" b="1" i="1" dirty="0">
              <a:solidFill>
                <a:srgbClr val="663300"/>
              </a:solidFill>
            </a:endParaRPr>
          </a:p>
        </p:txBody>
      </p:sp>
      <p:pic>
        <p:nvPicPr>
          <p:cNvPr id="10244" name="Picture 4" descr="Resultado de imagen para mexico mai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3975" y="1468846"/>
            <a:ext cx="2715826" cy="4096754"/>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6253975" y="5582204"/>
            <a:ext cx="1735200" cy="246221"/>
          </a:xfrm>
          <a:prstGeom prst="rect">
            <a:avLst/>
          </a:prstGeom>
          <a:noFill/>
        </p:spPr>
        <p:txBody>
          <a:bodyPr wrap="square" rtlCol="0">
            <a:spAutoFit/>
          </a:bodyPr>
          <a:lstStyle/>
          <a:p>
            <a:r>
              <a:rPr lang="en-US" sz="1000" dirty="0" smtClean="0">
                <a:latin typeface="Calibri" panose="020F0502020204030204" pitchFamily="34" charset="0"/>
              </a:rPr>
              <a:t>Painting by Diego Rivera</a:t>
            </a:r>
            <a:endParaRPr lang="en-US" sz="1000" dirty="0">
              <a:latin typeface="Calibri" panose="020F0502020204030204" pitchFamily="34" charset="0"/>
            </a:endParaRPr>
          </a:p>
        </p:txBody>
      </p:sp>
      <p:sp>
        <p:nvSpPr>
          <p:cNvPr id="9" name="8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42863633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210735" y="950400"/>
            <a:ext cx="6458400" cy="307777"/>
          </a:xfrm>
          <a:prstGeom prst="rect">
            <a:avLst/>
          </a:prstGeom>
          <a:noFill/>
        </p:spPr>
        <p:txBody>
          <a:bodyPr wrap="square" rtlCol="0">
            <a:spAutoFit/>
          </a:bodyPr>
          <a:lstStyle/>
          <a:p>
            <a:r>
              <a:rPr lang="en-US" b="1" dirty="0" smtClean="0">
                <a:solidFill>
                  <a:srgbClr val="663300"/>
                </a:solidFill>
              </a:rPr>
              <a:t>Comparative importance of maize in Ecuador, Mexico</a:t>
            </a:r>
            <a:r>
              <a:rPr lang="en-US" b="1" dirty="0">
                <a:solidFill>
                  <a:srgbClr val="663300"/>
                </a:solidFill>
              </a:rPr>
              <a:t> </a:t>
            </a:r>
            <a:r>
              <a:rPr lang="en-US" b="1" dirty="0" smtClean="0">
                <a:solidFill>
                  <a:srgbClr val="663300"/>
                </a:solidFill>
              </a:rPr>
              <a:t>and USA</a:t>
            </a:r>
            <a:endParaRPr lang="en-US" b="1" dirty="0">
              <a:solidFill>
                <a:srgbClr val="663300"/>
              </a:solidFill>
            </a:endParaRPr>
          </a:p>
        </p:txBody>
      </p:sp>
      <p:sp>
        <p:nvSpPr>
          <p:cNvPr id="8" name="7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5.4</a:t>
            </a:r>
            <a:endParaRPr lang="en-US" sz="1800" b="1" dirty="0">
              <a:solidFill>
                <a:srgbClr val="663300"/>
              </a:solidFill>
              <a:latin typeface="Calibri" panose="020F0502020204030204" pitchFamily="34" charset="0"/>
            </a:endParaRPr>
          </a:p>
        </p:txBody>
      </p:sp>
      <p:sp>
        <p:nvSpPr>
          <p:cNvPr id="9" name="8 Elipse"/>
          <p:cNvSpPr/>
          <p:nvPr/>
        </p:nvSpPr>
        <p:spPr>
          <a:xfrm>
            <a:off x="106522" y="131224"/>
            <a:ext cx="273600" cy="244800"/>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aphicFrame>
        <p:nvGraphicFramePr>
          <p:cNvPr id="5" name="4 Tabla"/>
          <p:cNvGraphicFramePr>
            <a:graphicFrameLocks noGrp="1"/>
          </p:cNvGraphicFramePr>
          <p:nvPr>
            <p:extLst>
              <p:ext uri="{D42A27DB-BD31-4B8C-83A1-F6EECF244321}">
                <p14:modId xmlns:p14="http://schemas.microsoft.com/office/powerpoint/2010/main" val="1917250450"/>
              </p:ext>
            </p:extLst>
          </p:nvPr>
        </p:nvGraphicFramePr>
        <p:xfrm>
          <a:off x="243322" y="1509573"/>
          <a:ext cx="8704194" cy="3474720"/>
        </p:xfrm>
        <a:graphic>
          <a:graphicData uri="http://schemas.openxmlformats.org/drawingml/2006/table">
            <a:tbl>
              <a:tblPr firstRow="1" firstCol="1" bandRow="1">
                <a:tableStyleId>{F2DE63D5-997A-4646-A377-4702673A728D}</a:tableStyleId>
              </a:tblPr>
              <a:tblGrid>
                <a:gridCol w="2110584">
                  <a:extLst>
                    <a:ext uri="{9D8B030D-6E8A-4147-A177-3AD203B41FA5}">
                      <a16:colId xmlns:a16="http://schemas.microsoft.com/office/drawing/2014/main" val="20000"/>
                    </a:ext>
                  </a:extLst>
                </a:gridCol>
                <a:gridCol w="2762200">
                  <a:extLst>
                    <a:ext uri="{9D8B030D-6E8A-4147-A177-3AD203B41FA5}">
                      <a16:colId xmlns:a16="http://schemas.microsoft.com/office/drawing/2014/main" val="20001"/>
                    </a:ext>
                  </a:extLst>
                </a:gridCol>
                <a:gridCol w="1262023">
                  <a:extLst>
                    <a:ext uri="{9D8B030D-6E8A-4147-A177-3AD203B41FA5}">
                      <a16:colId xmlns:a16="http://schemas.microsoft.com/office/drawing/2014/main" val="20002"/>
                    </a:ext>
                  </a:extLst>
                </a:gridCol>
                <a:gridCol w="1163782">
                  <a:extLst>
                    <a:ext uri="{9D8B030D-6E8A-4147-A177-3AD203B41FA5}">
                      <a16:colId xmlns:a16="http://schemas.microsoft.com/office/drawing/2014/main" val="20003"/>
                    </a:ext>
                  </a:extLst>
                </a:gridCol>
                <a:gridCol w="1405605">
                  <a:extLst>
                    <a:ext uri="{9D8B030D-6E8A-4147-A177-3AD203B41FA5}">
                      <a16:colId xmlns:a16="http://schemas.microsoft.com/office/drawing/2014/main" val="20004"/>
                    </a:ext>
                  </a:extLst>
                </a:gridCol>
              </a:tblGrid>
              <a:tr h="0">
                <a:tc>
                  <a:txBody>
                    <a:bodyPr/>
                    <a:lstStyle/>
                    <a:p>
                      <a:pPr>
                        <a:spcAft>
                          <a:spcPts val="0"/>
                        </a:spcAft>
                      </a:pPr>
                      <a:r>
                        <a:rPr lang="en-US" sz="1200" dirty="0">
                          <a:effectLst/>
                          <a:latin typeface="Calibri" panose="020F0502020204030204" pitchFamily="34" charset="0"/>
                        </a:rPr>
                        <a:t>Element</a:t>
                      </a:r>
                      <a:endParaRPr lang="en-US" sz="1200" dirty="0">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Aspect</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Mexico</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USA</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Ecuador</a:t>
                      </a:r>
                      <a:endParaRPr lang="en-US" sz="120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0"/>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Intensity</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Is the species used routinely and/or in large quantities</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1"/>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Intensity</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dirty="0">
                          <a:effectLst/>
                          <a:latin typeface="Calibri" panose="020F0502020204030204" pitchFamily="34" charset="0"/>
                        </a:rPr>
                        <a:t>Does the species have multiple uses</a:t>
                      </a:r>
                      <a:endParaRPr lang="en-US" sz="1200" dirty="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4</a:t>
                      </a:r>
                      <a:endParaRPr lang="en-US" sz="120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2"/>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Naming and terminology</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dirty="0">
                          <a:effectLst/>
                          <a:latin typeface="Calibri" panose="020F0502020204030204" pitchFamily="34" charset="0"/>
                        </a:rPr>
                        <a:t>Does the language incorporate names and specialized vocabulary relating to the species</a:t>
                      </a:r>
                      <a:endParaRPr lang="en-US" sz="1200" dirty="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dirty="0" smtClean="0">
                          <a:effectLst/>
                          <a:latin typeface="Calibri" panose="020F0502020204030204" pitchFamily="34" charset="0"/>
                          <a:ea typeface="+mn-ea"/>
                        </a:rPr>
                        <a:t>3</a:t>
                      </a:r>
                      <a:endParaRPr lang="en-US" sz="1200" dirty="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3"/>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Role in narratives, ceremonies or symbolism</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Is it prominently featured in narratives, ceremonies, etc.</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dirty="0" smtClean="0">
                          <a:effectLst/>
                          <a:latin typeface="Calibri" panose="020F0502020204030204" pitchFamily="34" charset="0"/>
                          <a:ea typeface="+mn-ea"/>
                        </a:rPr>
                        <a:t>3</a:t>
                      </a:r>
                      <a:endParaRPr lang="en-US" sz="1200" dirty="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4"/>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Persistence and memory of use in relationship to cultural change</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Is the species ubiquitous in the collective cultural consciousness and frequently discussed</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dirty="0" smtClean="0">
                          <a:effectLst/>
                          <a:latin typeface="Calibri" panose="020F0502020204030204" pitchFamily="34" charset="0"/>
                          <a:ea typeface="+mn-ea"/>
                        </a:rPr>
                        <a:t>3</a:t>
                      </a:r>
                      <a:endParaRPr lang="en-US" sz="1200" dirty="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5"/>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Level of unique position in culture</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Would it be hard to replace this species with another native species</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dirty="0" smtClean="0">
                          <a:effectLst/>
                          <a:latin typeface="Calibri" panose="020F0502020204030204" pitchFamily="34" charset="0"/>
                          <a:ea typeface="+mn-ea"/>
                        </a:rPr>
                        <a:t>3</a:t>
                      </a:r>
                      <a:endParaRPr lang="en-US" sz="1200" dirty="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6"/>
                  </a:ext>
                </a:extLst>
              </a:tr>
              <a:tr h="0">
                <a:tc>
                  <a:txBody>
                    <a:bodyPr/>
                    <a:lstStyle/>
                    <a:p>
                      <a:pPr>
                        <a:spcAft>
                          <a:spcPts val="0"/>
                        </a:spcAft>
                      </a:pPr>
                      <a:r>
                        <a:rPr lang="en-US" sz="1200" dirty="0">
                          <a:solidFill>
                            <a:schemeClr val="accent3">
                              <a:lumMod val="50000"/>
                            </a:schemeClr>
                          </a:solidFill>
                          <a:effectLst/>
                          <a:latin typeface="Calibri" panose="020F0502020204030204" pitchFamily="34" charset="0"/>
                        </a:rPr>
                        <a:t>Extent to which it provides opportunities for resource acquisition from beyond the territory</a:t>
                      </a:r>
                      <a:endParaRPr lang="en-US" sz="1200" dirty="0">
                        <a:solidFill>
                          <a:schemeClr val="accent3">
                            <a:lumMod val="50000"/>
                          </a:schemeClr>
                        </a:solidFill>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Is this species used as a trade item for other groups</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7"/>
                  </a:ext>
                </a:extLst>
              </a:tr>
              <a:tr h="0">
                <a:tc>
                  <a:txBody>
                    <a:bodyPr/>
                    <a:lstStyle/>
                    <a:p>
                      <a:pPr>
                        <a:spcAft>
                          <a:spcPts val="0"/>
                        </a:spcAft>
                      </a:pPr>
                      <a:r>
                        <a:rPr lang="en-US" sz="1200" dirty="0">
                          <a:effectLst/>
                          <a:latin typeface="Calibri" panose="020F0502020204030204" pitchFamily="34" charset="0"/>
                        </a:rPr>
                        <a:t>Total</a:t>
                      </a:r>
                      <a:endParaRPr lang="en-US" sz="1200" dirty="0">
                        <a:effectLst/>
                        <a:latin typeface="Calibri" panose="020F0502020204030204" pitchFamily="34" charset="0"/>
                        <a:ea typeface="Calibri"/>
                      </a:endParaRPr>
                    </a:p>
                  </a:txBody>
                  <a:tcPr marL="68580" marR="68580" marT="0" marB="0"/>
                </a:tc>
                <a:tc>
                  <a:txBody>
                    <a:bodyPr/>
                    <a:lstStyle/>
                    <a:p>
                      <a:pPr>
                        <a:spcAft>
                          <a:spcPts val="0"/>
                        </a:spcAft>
                      </a:pPr>
                      <a:r>
                        <a:rPr lang="en-US" sz="1200">
                          <a:effectLst/>
                          <a:latin typeface="Calibri" panose="020F0502020204030204" pitchFamily="34" charset="0"/>
                        </a:rPr>
                        <a:t> </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a:effectLst/>
                          <a:latin typeface="Calibri" panose="020F0502020204030204" pitchFamily="34" charset="0"/>
                        </a:rPr>
                        <a:t>35</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a:effectLst/>
                          <a:latin typeface="Calibri" panose="020F0502020204030204" pitchFamily="34" charset="0"/>
                        </a:rPr>
                        <a:t>22</a:t>
                      </a:r>
                      <a:endParaRPr lang="en-US" sz="1200">
                        <a:effectLst/>
                        <a:latin typeface="Calibri" panose="020F0502020204030204" pitchFamily="34" charset="0"/>
                        <a:ea typeface="Calibri"/>
                      </a:endParaRPr>
                    </a:p>
                  </a:txBody>
                  <a:tcPr marL="68580" marR="68580" marT="0" marB="0"/>
                </a:tc>
                <a:tc>
                  <a:txBody>
                    <a:bodyPr/>
                    <a:lstStyle/>
                    <a:p>
                      <a:pPr algn="ctr">
                        <a:spcAft>
                          <a:spcPts val="0"/>
                        </a:spcAft>
                      </a:pPr>
                      <a:r>
                        <a:rPr lang="es-MX" sz="1200" dirty="0" smtClean="0">
                          <a:effectLst/>
                          <a:latin typeface="Calibri" panose="020F0502020204030204" pitchFamily="34" charset="0"/>
                          <a:ea typeface="+mn-ea"/>
                        </a:rPr>
                        <a:t>22</a:t>
                      </a:r>
                      <a:endParaRPr lang="en-US" sz="1200" dirty="0">
                        <a:effectLst/>
                        <a:latin typeface="Calibri" panose="020F0502020204030204" pitchFamily="34" charset="0"/>
                        <a:ea typeface="Calibri"/>
                      </a:endParaRPr>
                    </a:p>
                  </a:txBody>
                  <a:tcPr marL="68580" marR="68580" marT="0" marB="0"/>
                </a:tc>
                <a:extLst>
                  <a:ext uri="{0D108BD9-81ED-4DB2-BD59-A6C34878D82A}">
                    <a16:rowId xmlns:a16="http://schemas.microsoft.com/office/drawing/2014/main" val="10008"/>
                  </a:ext>
                </a:extLst>
              </a:tr>
            </a:tbl>
          </a:graphicData>
        </a:graphic>
      </p:graphicFrame>
      <p:sp>
        <p:nvSpPr>
          <p:cNvPr id="10" name="9 Rectángulo"/>
          <p:cNvSpPr/>
          <p:nvPr/>
        </p:nvSpPr>
        <p:spPr>
          <a:xfrm>
            <a:off x="243322" y="5166537"/>
            <a:ext cx="8022278" cy="400110"/>
          </a:xfrm>
          <a:prstGeom prst="rect">
            <a:avLst/>
          </a:prstGeom>
        </p:spPr>
        <p:txBody>
          <a:bodyPr wrap="square">
            <a:spAutoFit/>
          </a:bodyPr>
          <a:lstStyle/>
          <a:p>
            <a:r>
              <a:rPr lang="en-US" sz="1000" b="1" dirty="0">
                <a:latin typeface="Calibri" panose="020F0502020204030204" pitchFamily="34" charset="0"/>
              </a:rPr>
              <a:t>Garibaldi and Turner 2004: 5 [yes, very high], 4 [yes, high], 3 [yes, moderate], 2 [yes, low] 1 [yes, though very low or infrequent], 0 [no, not used]</a:t>
            </a:r>
          </a:p>
          <a:p>
            <a:r>
              <a:rPr lang="en-US" sz="1000" b="1" dirty="0">
                <a:latin typeface="Calibri" panose="020F0502020204030204" pitchFamily="34" charset="0"/>
              </a:rPr>
              <a:t> </a:t>
            </a:r>
          </a:p>
        </p:txBody>
      </p:sp>
      <p:sp>
        <p:nvSpPr>
          <p:cNvPr id="7" name="6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12826018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210735" y="950400"/>
            <a:ext cx="5555275" cy="307777"/>
          </a:xfrm>
          <a:prstGeom prst="rect">
            <a:avLst/>
          </a:prstGeom>
          <a:noFill/>
        </p:spPr>
        <p:txBody>
          <a:bodyPr wrap="square" rtlCol="0">
            <a:spAutoFit/>
          </a:bodyPr>
          <a:lstStyle/>
          <a:p>
            <a:r>
              <a:rPr lang="en-US" b="1" dirty="0" smtClean="0">
                <a:solidFill>
                  <a:srgbClr val="663300"/>
                </a:solidFill>
              </a:rPr>
              <a:t>Comparative importance of maize in Ecuador, Mexico</a:t>
            </a:r>
            <a:r>
              <a:rPr lang="en-US" b="1" dirty="0">
                <a:solidFill>
                  <a:srgbClr val="663300"/>
                </a:solidFill>
              </a:rPr>
              <a:t> </a:t>
            </a:r>
            <a:r>
              <a:rPr lang="en-US" b="1" dirty="0" smtClean="0">
                <a:solidFill>
                  <a:srgbClr val="663300"/>
                </a:solidFill>
              </a:rPr>
              <a:t>and USA</a:t>
            </a:r>
            <a:endParaRPr lang="en-US" b="1" dirty="0">
              <a:solidFill>
                <a:srgbClr val="663300"/>
              </a:solidFill>
            </a:endParaRPr>
          </a:p>
        </p:txBody>
      </p:sp>
      <p:sp>
        <p:nvSpPr>
          <p:cNvPr id="8" name="7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5.4</a:t>
            </a:r>
            <a:endParaRPr lang="en-US" sz="1800" b="1" dirty="0">
              <a:solidFill>
                <a:srgbClr val="663300"/>
              </a:solidFill>
              <a:latin typeface="Calibri" panose="020F0502020204030204" pitchFamily="34" charset="0"/>
            </a:endParaRPr>
          </a:p>
        </p:txBody>
      </p:sp>
      <p:sp>
        <p:nvSpPr>
          <p:cNvPr id="9" name="8 Elipse"/>
          <p:cNvSpPr/>
          <p:nvPr/>
        </p:nvSpPr>
        <p:spPr>
          <a:xfrm>
            <a:off x="106522" y="131224"/>
            <a:ext cx="273600" cy="244800"/>
          </a:xfrm>
          <a:prstGeom prst="ellipse">
            <a:avLst/>
          </a:pr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aphicFrame>
        <p:nvGraphicFramePr>
          <p:cNvPr id="2" name="1 Tabla"/>
          <p:cNvGraphicFramePr>
            <a:graphicFrameLocks noGrp="1"/>
          </p:cNvGraphicFramePr>
          <p:nvPr>
            <p:extLst>
              <p:ext uri="{D42A27DB-BD31-4B8C-83A1-F6EECF244321}">
                <p14:modId xmlns:p14="http://schemas.microsoft.com/office/powerpoint/2010/main" val="4107382810"/>
              </p:ext>
            </p:extLst>
          </p:nvPr>
        </p:nvGraphicFramePr>
        <p:xfrm>
          <a:off x="243322" y="1410978"/>
          <a:ext cx="8598397" cy="4939935"/>
        </p:xfrm>
        <a:graphic>
          <a:graphicData uri="http://schemas.openxmlformats.org/drawingml/2006/table">
            <a:tbl>
              <a:tblPr firstRow="1" firstCol="1" bandRow="1">
                <a:tableStyleId>{F2DE63D5-997A-4646-A377-4702673A728D}</a:tableStyleId>
              </a:tblPr>
              <a:tblGrid>
                <a:gridCol w="1827646">
                  <a:extLst>
                    <a:ext uri="{9D8B030D-6E8A-4147-A177-3AD203B41FA5}">
                      <a16:colId xmlns:a16="http://schemas.microsoft.com/office/drawing/2014/main" val="20000"/>
                    </a:ext>
                  </a:extLst>
                </a:gridCol>
                <a:gridCol w="1410013">
                  <a:extLst>
                    <a:ext uri="{9D8B030D-6E8A-4147-A177-3AD203B41FA5}">
                      <a16:colId xmlns:a16="http://schemas.microsoft.com/office/drawing/2014/main" val="20001"/>
                    </a:ext>
                  </a:extLst>
                </a:gridCol>
                <a:gridCol w="2114026">
                  <a:extLst>
                    <a:ext uri="{9D8B030D-6E8A-4147-A177-3AD203B41FA5}">
                      <a16:colId xmlns:a16="http://schemas.microsoft.com/office/drawing/2014/main" val="20002"/>
                    </a:ext>
                  </a:extLst>
                </a:gridCol>
                <a:gridCol w="1141533">
                  <a:extLst>
                    <a:ext uri="{9D8B030D-6E8A-4147-A177-3AD203B41FA5}">
                      <a16:colId xmlns:a16="http://schemas.microsoft.com/office/drawing/2014/main" val="20003"/>
                    </a:ext>
                  </a:extLst>
                </a:gridCol>
                <a:gridCol w="1142530">
                  <a:extLst>
                    <a:ext uri="{9D8B030D-6E8A-4147-A177-3AD203B41FA5}">
                      <a16:colId xmlns:a16="http://schemas.microsoft.com/office/drawing/2014/main" val="20004"/>
                    </a:ext>
                  </a:extLst>
                </a:gridCol>
                <a:gridCol w="962649">
                  <a:extLst>
                    <a:ext uri="{9D8B030D-6E8A-4147-A177-3AD203B41FA5}">
                      <a16:colId xmlns:a16="http://schemas.microsoft.com/office/drawing/2014/main" val="20005"/>
                    </a:ext>
                  </a:extLst>
                </a:gridCol>
              </a:tblGrid>
              <a:tr h="122024">
                <a:tc>
                  <a:txBody>
                    <a:bodyPr/>
                    <a:lstStyle/>
                    <a:p>
                      <a:pPr>
                        <a:spcAft>
                          <a:spcPts val="0"/>
                        </a:spcAft>
                      </a:pPr>
                      <a:r>
                        <a:rPr lang="en-US" sz="1200" dirty="0">
                          <a:effectLst/>
                          <a:latin typeface="Calibri" panose="020F0502020204030204" pitchFamily="34" charset="0"/>
                        </a:rPr>
                        <a:t>Element</a:t>
                      </a:r>
                      <a:endParaRPr lang="en-US" sz="1200" dirty="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Aspect</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Measure</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Mexico</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USA</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Ecuador</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0"/>
                  </a:ext>
                </a:extLst>
              </a:tr>
              <a:tr h="244047">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Antiquity</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Period crop present</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1"/>
                  </a:ext>
                </a:extLst>
              </a:tr>
              <a:tr h="244047">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Agricultural systems</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Systems historically linked to crop</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2"/>
                  </a:ext>
                </a:extLst>
              </a:tr>
              <a:tr h="366071">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the landscape</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Extent of contribution to rural landscape</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3"/>
                  </a:ext>
                </a:extLst>
              </a:tr>
              <a:tr h="488094">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gastronomy</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Historical role in development of typical agricultural products</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s-MX" sz="1200" dirty="0" smtClean="0">
                          <a:effectLst/>
                          <a:latin typeface="Calibri" panose="020F0502020204030204" pitchFamily="34" charset="0"/>
                          <a:ea typeface="+mn-ea"/>
                        </a:rPr>
                        <a:t>3</a:t>
                      </a:r>
                      <a:endParaRPr lang="en-US" sz="1200" dirty="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4"/>
                  </a:ext>
                </a:extLst>
              </a:tr>
              <a:tr h="244047">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folklore</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Historical role in local folklore</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s-MX" sz="1200" dirty="0" smtClean="0">
                          <a:effectLst/>
                          <a:latin typeface="Calibri" panose="020F0502020204030204" pitchFamily="34" charset="0"/>
                          <a:ea typeface="+mn-ea"/>
                        </a:rPr>
                        <a:t>2</a:t>
                      </a:r>
                      <a:endParaRPr lang="en-US" sz="1200" dirty="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5"/>
                  </a:ext>
                </a:extLst>
              </a:tr>
              <a:tr h="244047">
                <a:tc>
                  <a:txBody>
                    <a:bodyPr/>
                    <a:lstStyle/>
                    <a:p>
                      <a:pPr>
                        <a:spcAft>
                          <a:spcPts val="0"/>
                        </a:spcAft>
                      </a:pPr>
                      <a:r>
                        <a:rPr lang="en-US" sz="1200">
                          <a:solidFill>
                            <a:schemeClr val="accent3">
                              <a:lumMod val="50000"/>
                            </a:schemeClr>
                          </a:solidFill>
                          <a:effectLst/>
                          <a:latin typeface="Calibri" panose="020F0502020204030204" pitchFamily="34" charset="0"/>
                        </a:rPr>
                        <a:t>Value as historical witness</a:t>
                      </a:r>
                      <a:endParaRPr lang="en-US" sz="120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handicrafts</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local handicrafts</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3</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0</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6"/>
                  </a:ext>
                </a:extLst>
              </a:tr>
              <a:tr h="610118">
                <a:tc>
                  <a:txBody>
                    <a:bodyPr/>
                    <a:lstStyle/>
                    <a:p>
                      <a:pPr>
                        <a:spcAft>
                          <a:spcPts val="0"/>
                        </a:spcAft>
                      </a:pPr>
                      <a:r>
                        <a:rPr lang="en-US" sz="1200" dirty="0">
                          <a:solidFill>
                            <a:schemeClr val="accent3">
                              <a:lumMod val="50000"/>
                            </a:schemeClr>
                          </a:solidFill>
                          <a:effectLst/>
                          <a:latin typeface="Calibri" panose="020F0502020204030204" pitchFamily="34" charset="0"/>
                        </a:rPr>
                        <a:t>Value as historical witness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Presence in forms of higher artistic expression</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dirty="0">
                          <a:effectLst/>
                          <a:latin typeface="Calibri" panose="020F0502020204030204" pitchFamily="34" charset="0"/>
                        </a:rPr>
                        <a:t>Extent of crop as typical component of rural farming in arts</a:t>
                      </a:r>
                      <a:endParaRPr lang="en-US" sz="1200" dirty="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0</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7"/>
                  </a:ext>
                </a:extLst>
              </a:tr>
              <a:tr h="488094">
                <a:tc>
                  <a:txBody>
                    <a:bodyPr/>
                    <a:lstStyle/>
                    <a:p>
                      <a:pPr>
                        <a:spcAft>
                          <a:spcPts val="0"/>
                        </a:spcAft>
                      </a:pPr>
                      <a:r>
                        <a:rPr lang="en-US" sz="1200" dirty="0">
                          <a:solidFill>
                            <a:schemeClr val="accent3">
                              <a:lumMod val="50000"/>
                            </a:schemeClr>
                          </a:solidFill>
                          <a:effectLst/>
                          <a:latin typeface="Calibri" panose="020F0502020204030204" pitchFamily="34" charset="0"/>
                        </a:rPr>
                        <a:t>Value as custodian of local traditions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maintaining the landscape</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Percentage of farms that contribute crop in farming landscape</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dirty="0">
                          <a:effectLst/>
                          <a:latin typeface="Calibri" panose="020F0502020204030204" pitchFamily="34" charset="0"/>
                        </a:rPr>
                        <a:t>2</a:t>
                      </a:r>
                      <a:endParaRPr lang="en-US" sz="1200" dirty="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8"/>
                  </a:ext>
                </a:extLst>
              </a:tr>
              <a:tr h="488094">
                <a:tc>
                  <a:txBody>
                    <a:bodyPr/>
                    <a:lstStyle/>
                    <a:p>
                      <a:pPr>
                        <a:spcAft>
                          <a:spcPts val="0"/>
                        </a:spcAft>
                      </a:pPr>
                      <a:r>
                        <a:rPr lang="en-US" sz="1200" dirty="0">
                          <a:solidFill>
                            <a:schemeClr val="accent3">
                              <a:lumMod val="50000"/>
                            </a:schemeClr>
                          </a:solidFill>
                          <a:effectLst/>
                          <a:latin typeface="Calibri" panose="020F0502020204030204" pitchFamily="34" charset="0"/>
                        </a:rPr>
                        <a:t>Value as custodian of local traditions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maintaining gastronomy</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Presence of linkages between crop and local products or recipes</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0</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09"/>
                  </a:ext>
                </a:extLst>
              </a:tr>
              <a:tr h="488094">
                <a:tc>
                  <a:txBody>
                    <a:bodyPr/>
                    <a:lstStyle/>
                    <a:p>
                      <a:pPr>
                        <a:spcAft>
                          <a:spcPts val="0"/>
                        </a:spcAft>
                      </a:pPr>
                      <a:r>
                        <a:rPr lang="en-US" sz="1200" dirty="0">
                          <a:solidFill>
                            <a:schemeClr val="accent3">
                              <a:lumMod val="50000"/>
                            </a:schemeClr>
                          </a:solidFill>
                          <a:effectLst/>
                          <a:latin typeface="Calibri" panose="020F0502020204030204" pitchFamily="34" charset="0"/>
                        </a:rPr>
                        <a:t>Value as custodian of local traditions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maintaining folklore</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Presence of folklore and religious traditions in area linked to crop</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10"/>
                  </a:ext>
                </a:extLst>
              </a:tr>
              <a:tr h="366071">
                <a:tc>
                  <a:txBody>
                    <a:bodyPr/>
                    <a:lstStyle/>
                    <a:p>
                      <a:pPr>
                        <a:spcAft>
                          <a:spcPts val="0"/>
                        </a:spcAft>
                      </a:pPr>
                      <a:r>
                        <a:rPr lang="en-US" sz="1200" dirty="0">
                          <a:solidFill>
                            <a:schemeClr val="accent3">
                              <a:lumMod val="50000"/>
                            </a:schemeClr>
                          </a:solidFill>
                          <a:effectLst/>
                          <a:latin typeface="Calibri" panose="020F0502020204030204" pitchFamily="34" charset="0"/>
                        </a:rPr>
                        <a:t>Value as custodian of local traditions</a:t>
                      </a:r>
                      <a:endParaRPr lang="en-US" sz="1200" dirty="0">
                        <a:solidFill>
                          <a:schemeClr val="accent3">
                            <a:lumMod val="50000"/>
                          </a:schemeClr>
                        </a:solidFill>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Role in maintaining handicrafts</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Presence of handicrafts in the area linked to crop</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2</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0</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a:t>
                      </a:r>
                      <a:endParaRPr lang="en-US" sz="120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11"/>
                  </a:ext>
                </a:extLst>
              </a:tr>
              <a:tr h="133117">
                <a:tc>
                  <a:txBody>
                    <a:bodyPr/>
                    <a:lstStyle/>
                    <a:p>
                      <a:pPr>
                        <a:spcAft>
                          <a:spcPts val="0"/>
                        </a:spcAft>
                      </a:pPr>
                      <a:r>
                        <a:rPr lang="en-US" sz="1200" dirty="0">
                          <a:effectLst/>
                          <a:latin typeface="Calibri" panose="020F0502020204030204" pitchFamily="34" charset="0"/>
                        </a:rPr>
                        <a:t> </a:t>
                      </a:r>
                      <a:r>
                        <a:rPr lang="en-US" sz="1200" dirty="0" smtClean="0">
                          <a:effectLst/>
                          <a:latin typeface="Calibri" panose="020F0502020204030204" pitchFamily="34" charset="0"/>
                        </a:rPr>
                        <a:t>Total</a:t>
                      </a:r>
                      <a:endParaRPr lang="en-US" sz="1200" dirty="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 </a:t>
                      </a:r>
                      <a:endParaRPr lang="en-US" sz="1200">
                        <a:effectLst/>
                        <a:latin typeface="Calibri" panose="020F0502020204030204" pitchFamily="34" charset="0"/>
                        <a:ea typeface="Calibri"/>
                      </a:endParaRPr>
                    </a:p>
                  </a:txBody>
                  <a:tcPr marL="49919" marR="49919" marT="0" marB="0"/>
                </a:tc>
                <a:tc>
                  <a:txBody>
                    <a:bodyPr/>
                    <a:lstStyle/>
                    <a:p>
                      <a:pPr>
                        <a:spcAft>
                          <a:spcPts val="0"/>
                        </a:spcAft>
                      </a:pPr>
                      <a:r>
                        <a:rPr lang="en-US" sz="1200">
                          <a:effectLst/>
                          <a:latin typeface="Calibri" panose="020F0502020204030204" pitchFamily="34" charset="0"/>
                        </a:rPr>
                        <a:t> </a:t>
                      </a:r>
                      <a:endParaRPr lang="en-US" sz="1200">
                        <a:effectLst/>
                        <a:latin typeface="Calibri" panose="020F0502020204030204" pitchFamily="34" charset="0"/>
                        <a:ea typeface="Calibri"/>
                      </a:endParaRPr>
                    </a:p>
                  </a:txBody>
                  <a:tcPr marL="49919" marR="49919" marT="0" marB="0"/>
                </a:tc>
                <a:tc>
                  <a:txBody>
                    <a:bodyPr/>
                    <a:lstStyle/>
                    <a:p>
                      <a:pPr algn="ctr">
                        <a:spcAft>
                          <a:spcPts val="0"/>
                        </a:spcAft>
                      </a:pPr>
                      <a:r>
                        <a:rPr lang="en-US" sz="1200">
                          <a:effectLst/>
                          <a:latin typeface="Calibri" panose="020F0502020204030204" pitchFamily="34" charset="0"/>
                        </a:rPr>
                        <a:t>50</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n-US" sz="1200">
                          <a:effectLst/>
                          <a:latin typeface="Calibri" panose="020F0502020204030204" pitchFamily="34" charset="0"/>
                        </a:rPr>
                        <a:t>13</a:t>
                      </a:r>
                      <a:endParaRPr lang="en-US" sz="1200">
                        <a:effectLst/>
                        <a:latin typeface="Calibri" panose="020F0502020204030204" pitchFamily="34" charset="0"/>
                        <a:ea typeface="Calibri"/>
                      </a:endParaRPr>
                    </a:p>
                  </a:txBody>
                  <a:tcPr marL="49919" marR="49919" marT="0" marB="0" anchor="ctr"/>
                </a:tc>
                <a:tc>
                  <a:txBody>
                    <a:bodyPr/>
                    <a:lstStyle/>
                    <a:p>
                      <a:pPr algn="ctr">
                        <a:spcAft>
                          <a:spcPts val="0"/>
                        </a:spcAft>
                      </a:pPr>
                      <a:r>
                        <a:rPr lang="es-MX" sz="1200" dirty="0" smtClean="0">
                          <a:effectLst/>
                          <a:latin typeface="Calibri" panose="020F0502020204030204" pitchFamily="34" charset="0"/>
                          <a:ea typeface="+mn-ea"/>
                        </a:rPr>
                        <a:t>21</a:t>
                      </a:r>
                      <a:endParaRPr lang="en-US" sz="1200" dirty="0">
                        <a:effectLst/>
                        <a:latin typeface="Calibri" panose="020F0502020204030204" pitchFamily="34" charset="0"/>
                        <a:ea typeface="Calibri"/>
                      </a:endParaRPr>
                    </a:p>
                  </a:txBody>
                  <a:tcPr marL="49919" marR="49919" marT="0" marB="0" anchor="ctr"/>
                </a:tc>
                <a:extLst>
                  <a:ext uri="{0D108BD9-81ED-4DB2-BD59-A6C34878D82A}">
                    <a16:rowId xmlns:a16="http://schemas.microsoft.com/office/drawing/2014/main" val="10012"/>
                  </a:ext>
                </a:extLst>
              </a:tr>
            </a:tbl>
          </a:graphicData>
        </a:graphic>
      </p:graphicFrame>
      <p:sp>
        <p:nvSpPr>
          <p:cNvPr id="4" name="3 Rectángulo"/>
          <p:cNvSpPr/>
          <p:nvPr/>
        </p:nvSpPr>
        <p:spPr>
          <a:xfrm>
            <a:off x="210735" y="6409515"/>
            <a:ext cx="8929800" cy="400110"/>
          </a:xfrm>
          <a:prstGeom prst="rect">
            <a:avLst/>
          </a:prstGeom>
        </p:spPr>
        <p:txBody>
          <a:bodyPr wrap="square">
            <a:spAutoFit/>
          </a:bodyPr>
          <a:lstStyle/>
          <a:p>
            <a:r>
              <a:rPr lang="en-US" sz="1000" b="1" dirty="0">
                <a:latin typeface="Calibri" panose="020F0502020204030204" pitchFamily="34" charset="0"/>
              </a:rPr>
              <a:t>Garibaldi and Turner 2004: 5 [yes, very high], 4 [yes, high], 3 [yes, moderate], 2 [yes, low] 1 [yes, though very low or infrequent], 0 [no, not used]</a:t>
            </a:r>
          </a:p>
          <a:p>
            <a:r>
              <a:rPr lang="en-US" sz="1000" b="1" dirty="0">
                <a:latin typeface="Calibri" panose="020F0502020204030204" pitchFamily="34" charset="0"/>
              </a:rPr>
              <a:t> </a:t>
            </a:r>
          </a:p>
        </p:txBody>
      </p:sp>
      <p:sp>
        <p:nvSpPr>
          <p:cNvPr id="10" name="9 CuadroTexto"/>
          <p:cNvSpPr txBox="1"/>
          <p:nvPr/>
        </p:nvSpPr>
        <p:spPr>
          <a:xfrm>
            <a:off x="417600" y="71227"/>
            <a:ext cx="860043" cy="400110"/>
          </a:xfrm>
          <a:prstGeom prst="rect">
            <a:avLst/>
          </a:prstGeom>
          <a:noFill/>
        </p:spPr>
        <p:txBody>
          <a:bodyPr wrap="square" rtlCol="0">
            <a:spAutoFit/>
          </a:bodyPr>
          <a:lstStyle/>
          <a:p>
            <a:r>
              <a:rPr lang="en-US" sz="1000" dirty="0" smtClean="0">
                <a:latin typeface="Calibri" panose="020F0502020204030204" pitchFamily="34" charset="0"/>
              </a:rPr>
              <a:t>Qualitative assessment</a:t>
            </a:r>
            <a:endParaRPr lang="en-US" sz="1000" dirty="0">
              <a:latin typeface="Calibri" panose="020F0502020204030204" pitchFamily="34" charset="0"/>
            </a:endParaRPr>
          </a:p>
        </p:txBody>
      </p:sp>
    </p:spTree>
    <p:extLst>
      <p:ext uri="{BB962C8B-B14F-4D97-AF65-F5344CB8AC3E}">
        <p14:creationId xmlns:p14="http://schemas.microsoft.com/office/powerpoint/2010/main" val="4261270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308912" y="131224"/>
            <a:ext cx="6282951" cy="523219"/>
          </a:xfrm>
          <a:prstGeom prst="rect">
            <a:avLst/>
          </a:prstGeom>
          <a:noFill/>
          <a:ln>
            <a:noFill/>
          </a:ln>
        </p:spPr>
        <p:txBody>
          <a:bodyPr lIns="91425" tIns="45700" rIns="91425" bIns="45700" anchor="t" anchorCtr="0">
            <a:noAutofit/>
          </a:bodyPr>
          <a:lstStyle/>
          <a:p>
            <a:pPr algn="ctr">
              <a:buClr>
                <a:srgbClr val="632423"/>
              </a:buClr>
              <a:buSzPct val="25000"/>
            </a:pPr>
            <a:r>
              <a:rPr lang="en-US" sz="1600" b="1" dirty="0">
                <a:solidFill>
                  <a:schemeClr val="accent6">
                    <a:lumMod val="50000"/>
                  </a:schemeClr>
                </a:solidFill>
              </a:rPr>
              <a:t>Valuation of ecosystem services for maize production in Ecuador, Mexico and USA</a:t>
            </a:r>
          </a:p>
          <a:p>
            <a:pPr marL="0" marR="0" lvl="0" indent="0" algn="ctr" rtl="0">
              <a:lnSpc>
                <a:spcPct val="100000"/>
              </a:lnSpc>
              <a:spcBef>
                <a:spcPts val="0"/>
              </a:spcBef>
              <a:spcAft>
                <a:spcPts val="0"/>
              </a:spcAft>
              <a:buClr>
                <a:srgbClr val="632423"/>
              </a:buClr>
              <a:buSzPct val="25000"/>
              <a:buFont typeface="Calibri"/>
              <a:buNone/>
            </a:pP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5" name="4 Rectángulo"/>
          <p:cNvSpPr/>
          <p:nvPr/>
        </p:nvSpPr>
        <p:spPr>
          <a:xfrm>
            <a:off x="106522" y="823931"/>
            <a:ext cx="8727640" cy="5693866"/>
          </a:xfrm>
          <a:prstGeom prst="rect">
            <a:avLst/>
          </a:prstGeom>
        </p:spPr>
        <p:txBody>
          <a:bodyPr wrap="square">
            <a:spAutoFit/>
          </a:bodyPr>
          <a:lstStyle/>
          <a:p>
            <a:pPr marL="285750" indent="-285750" algn="just">
              <a:buFont typeface="Arial" panose="020B0604020202020204" pitchFamily="34" charset="0"/>
              <a:buChar char="•"/>
            </a:pPr>
            <a:r>
              <a:rPr lang="en-US" dirty="0" smtClean="0">
                <a:latin typeface="Calibri" panose="020F0502020204030204" pitchFamily="34" charset="0"/>
              </a:rPr>
              <a:t>Agricultural production depends on a number of external inputs such as labor, machinery, and agro-chemicals, as well as on internal inputs provided by natural capital and its derived ecosystem services (ES).</a:t>
            </a: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A production function is a mathematical equation that relates the various inputs involved in the production of a good with the amount of goods produced. The production function method has been used as way to uncover the value of specific attributes of the environment, or of particular ecological functions and processes (</a:t>
            </a:r>
            <a:r>
              <a:rPr lang="en-US" dirty="0" err="1" smtClean="0">
                <a:latin typeface="Calibri" panose="020F0502020204030204" pitchFamily="34" charset="0"/>
              </a:rPr>
              <a:t>Barbier</a:t>
            </a:r>
            <a:r>
              <a:rPr lang="en-US" dirty="0" smtClean="0">
                <a:latin typeface="Calibri" panose="020F0502020204030204" pitchFamily="34" charset="0"/>
              </a:rPr>
              <a:t>, 1994; </a:t>
            </a:r>
            <a:r>
              <a:rPr lang="en-US" dirty="0" err="1" smtClean="0">
                <a:latin typeface="Calibri" panose="020F0502020204030204" pitchFamily="34" charset="0"/>
              </a:rPr>
              <a:t>Barbier</a:t>
            </a:r>
            <a:r>
              <a:rPr lang="en-US" dirty="0" smtClean="0">
                <a:latin typeface="Calibri" panose="020F0502020204030204" pitchFamily="34" charset="0"/>
              </a:rPr>
              <a:t>, 2007; Kumar, 2010).</a:t>
            </a: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The aim of the present study was to identify the relation between a set of ecosystem services (provision, regulation and support services) and maize production in our three case study countries, in order to value their contribution to maize production. The variables chosen to represent proxies for ecosystem services were: annual precipitation and irrigated area as provision services for agriculture; rainfall seasonality and maximum temperature as regulation services; and sowed maize area and soil organic carbon as support services. </a:t>
            </a: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Data for the multiple regressions comprised both environmental and management variables (to control for agricultural inputs). </a:t>
            </a:r>
          </a:p>
          <a:p>
            <a:pPr marL="285750" indent="-285750" algn="just">
              <a:buFont typeface="Arial" panose="020B0604020202020204" pitchFamily="34" charset="0"/>
              <a:buChar char="•"/>
            </a:pPr>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Administrative units of Mexico and USA were classified as 1) high-yield irrigated (&gt; 2 ton/ha and &gt; 75% of maize area under irrigation), 2) high-yield </a:t>
            </a:r>
            <a:r>
              <a:rPr lang="en-US" dirty="0" err="1" smtClean="0">
                <a:latin typeface="Calibri" panose="020F0502020204030204" pitchFamily="34" charset="0"/>
              </a:rPr>
              <a:t>rainfed</a:t>
            </a:r>
            <a:r>
              <a:rPr lang="en-US" dirty="0" smtClean="0">
                <a:latin typeface="Calibri" panose="020F0502020204030204" pitchFamily="34" charset="0"/>
              </a:rPr>
              <a:t> (&gt; 2 ton/ha and &gt; 95% of maize area </a:t>
            </a:r>
            <a:r>
              <a:rPr lang="en-US" dirty="0" err="1" smtClean="0">
                <a:latin typeface="Calibri" panose="020F0502020204030204" pitchFamily="34" charset="0"/>
              </a:rPr>
              <a:t>rainfed</a:t>
            </a:r>
            <a:r>
              <a:rPr lang="en-US" dirty="0" smtClean="0">
                <a:latin typeface="Calibri" panose="020F0502020204030204" pitchFamily="34" charset="0"/>
              </a:rPr>
              <a:t>), 3) mixed (&gt;5% and &lt;75% of maize area under irrigation), and 4) low-yield </a:t>
            </a:r>
            <a:r>
              <a:rPr lang="en-US" dirty="0" err="1" smtClean="0">
                <a:latin typeface="Calibri" panose="020F0502020204030204" pitchFamily="34" charset="0"/>
              </a:rPr>
              <a:t>rainfed</a:t>
            </a:r>
            <a:r>
              <a:rPr lang="en-US" dirty="0" smtClean="0">
                <a:latin typeface="Calibri" panose="020F0502020204030204" pitchFamily="34" charset="0"/>
              </a:rPr>
              <a:t> (&lt; 2 ton/ha and &gt; 95% of maize area </a:t>
            </a:r>
            <a:r>
              <a:rPr lang="en-US" dirty="0" err="1" smtClean="0">
                <a:latin typeface="Calibri" panose="020F0502020204030204" pitchFamily="34" charset="0"/>
              </a:rPr>
              <a:t>rainfed</a:t>
            </a:r>
            <a:r>
              <a:rPr lang="en-US" dirty="0" smtClean="0">
                <a:latin typeface="Calibri" panose="020F0502020204030204" pitchFamily="34" charset="0"/>
              </a:rPr>
              <a:t>). In the case of Ecuador we grouped cantons according to their region: Amazonia, Andes and coastal region. We run a linear regression model with heteroscedasticity correction  for each of this systems. </a:t>
            </a:r>
          </a:p>
          <a:p>
            <a:pPr algn="just"/>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The significant betas (</a:t>
            </a:r>
            <a:r>
              <a:rPr lang="en-US" i="1" dirty="0" smtClean="0">
                <a:latin typeface="Calibri" panose="020F0502020204030204" pitchFamily="34" charset="0"/>
              </a:rPr>
              <a:t>i.e. </a:t>
            </a:r>
            <a:r>
              <a:rPr lang="en-US" dirty="0" smtClean="0">
                <a:latin typeface="Calibri" panose="020F0502020204030204" pitchFamily="34" charset="0"/>
              </a:rPr>
              <a:t>elasticities) obtained for each model were used to calculate the value of the marginal product of ecosystem services. </a:t>
            </a:r>
          </a:p>
        </p:txBody>
      </p:sp>
      <p:sp>
        <p:nvSpPr>
          <p:cNvPr id="19" name="18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10" name="9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1" name="10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744263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p:nvPr/>
        </p:nvSpPr>
        <p:spPr>
          <a:xfrm>
            <a:off x="0" y="116631"/>
            <a:ext cx="9144000"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953734"/>
              </a:buClr>
              <a:buSzPct val="25000"/>
              <a:buFont typeface="Calibri"/>
              <a:buNone/>
            </a:pPr>
            <a:r>
              <a:rPr lang="es-MX" sz="2800" b="1" i="0" u="none" strike="noStrike" cap="none" baseline="0" dirty="0">
                <a:solidFill>
                  <a:srgbClr val="953734"/>
                </a:solidFill>
                <a:latin typeface="Calibri"/>
                <a:ea typeface="Calibri"/>
                <a:cs typeface="Calibri"/>
                <a:sym typeface="Calibri"/>
              </a:rPr>
              <a:t>RESEARCH OBJECTIVES</a:t>
            </a:r>
          </a:p>
        </p:txBody>
      </p:sp>
      <p:sp>
        <p:nvSpPr>
          <p:cNvPr id="99" name="Shape 99"/>
          <p:cNvSpPr txBox="1"/>
          <p:nvPr/>
        </p:nvSpPr>
        <p:spPr>
          <a:xfrm>
            <a:off x="510760" y="1004789"/>
            <a:ext cx="7776864" cy="961801"/>
          </a:xfrm>
          <a:prstGeom prst="rect">
            <a:avLst/>
          </a:prstGeom>
          <a:noFill/>
          <a:ln>
            <a:noFill/>
          </a:ln>
        </p:spPr>
        <p:txBody>
          <a:bodyPr lIns="91425" tIns="45700" rIns="91425" bIns="45700" anchor="t" anchorCtr="0">
            <a:noAutofit/>
          </a:bodyPr>
          <a:lstStyle/>
          <a:p>
            <a:pPr marL="400050" marR="0" lvl="0" indent="-400050" algn="just" rtl="0">
              <a:lnSpc>
                <a:spcPct val="100000"/>
              </a:lnSpc>
              <a:spcBef>
                <a:spcPts val="0"/>
              </a:spcBef>
              <a:spcAft>
                <a:spcPts val="0"/>
              </a:spcAft>
              <a:buClr>
                <a:srgbClr val="632423"/>
              </a:buClr>
              <a:buSzPct val="100000"/>
              <a:buFont typeface="Calibri"/>
              <a:buAutoNum type="romanUcPeriod"/>
            </a:pPr>
            <a:r>
              <a:rPr lang="en-US" sz="1700" i="0" u="none" strike="noStrike" cap="none" baseline="0" dirty="0" smtClean="0">
                <a:solidFill>
                  <a:schemeClr val="tx1"/>
                </a:solidFill>
                <a:latin typeface="Calibri"/>
                <a:ea typeface="Calibri"/>
                <a:cs typeface="Calibri"/>
                <a:sym typeface="Calibri"/>
              </a:rPr>
              <a:t>To compare the dependencies and impacts</a:t>
            </a:r>
            <a:r>
              <a:rPr lang="en-US" sz="1700" i="0" u="none" strike="noStrike" cap="none" dirty="0" smtClean="0">
                <a:solidFill>
                  <a:schemeClr val="tx1"/>
                </a:solidFill>
                <a:latin typeface="Calibri"/>
                <a:ea typeface="Calibri"/>
                <a:cs typeface="Calibri"/>
                <a:sym typeface="Calibri"/>
              </a:rPr>
              <a:t> </a:t>
            </a:r>
            <a:r>
              <a:rPr lang="en-US" sz="1700" i="0" u="none" strike="noStrike" cap="none" baseline="0" dirty="0" smtClean="0">
                <a:solidFill>
                  <a:schemeClr val="tx1"/>
                </a:solidFill>
                <a:latin typeface="Calibri"/>
                <a:ea typeface="Calibri"/>
                <a:cs typeface="Calibri"/>
                <a:sym typeface="Calibri"/>
              </a:rPr>
              <a:t>of different maize production systems on ecosystem services</a:t>
            </a:r>
            <a:r>
              <a:rPr lang="en-US" sz="1700" dirty="0">
                <a:solidFill>
                  <a:srgbClr val="632423"/>
                </a:solidFill>
                <a:latin typeface="Calibri"/>
                <a:ea typeface="Calibri"/>
                <a:cs typeface="Calibri"/>
                <a:sym typeface="Calibri"/>
              </a:rPr>
              <a:t>.</a:t>
            </a:r>
            <a:endParaRPr lang="en-US" sz="1700" i="0" u="none" strike="noStrike" cap="none" baseline="0" dirty="0" smtClean="0">
              <a:solidFill>
                <a:srgbClr val="632423"/>
              </a:solidFill>
              <a:latin typeface="Calibri"/>
              <a:ea typeface="Calibri"/>
              <a:cs typeface="Calibri"/>
              <a:sym typeface="Calibri"/>
            </a:endParaRPr>
          </a:p>
          <a:p>
            <a:pPr marL="0" marR="0" lvl="0" indent="0" algn="just" rtl="0">
              <a:lnSpc>
                <a:spcPct val="100000"/>
              </a:lnSpc>
              <a:spcBef>
                <a:spcPts val="0"/>
              </a:spcBef>
              <a:spcAft>
                <a:spcPts val="0"/>
              </a:spcAft>
              <a:buClr>
                <a:srgbClr val="000000"/>
              </a:buClr>
              <a:buFont typeface="Arial"/>
              <a:buNone/>
            </a:pPr>
            <a:endParaRPr lang="en-US" sz="1700" b="1" i="0" u="none" strike="noStrike" cap="none" baseline="0" dirty="0">
              <a:solidFill>
                <a:srgbClr val="632423"/>
              </a:solidFill>
              <a:latin typeface="Calibri"/>
              <a:ea typeface="Calibri"/>
              <a:cs typeface="Calibri"/>
              <a:sym typeface="Calibri"/>
            </a:endParaRPr>
          </a:p>
        </p:txBody>
      </p:sp>
      <p:sp>
        <p:nvSpPr>
          <p:cNvPr id="104" name="Shape 104"/>
          <p:cNvSpPr/>
          <p:nvPr/>
        </p:nvSpPr>
        <p:spPr>
          <a:xfrm>
            <a:off x="510760" y="2205706"/>
            <a:ext cx="7776864" cy="923328"/>
          </a:xfrm>
          <a:prstGeom prst="rect">
            <a:avLst/>
          </a:prstGeom>
          <a:noFill/>
          <a:ln>
            <a:noFill/>
          </a:ln>
        </p:spPr>
        <p:txBody>
          <a:bodyPr lIns="91425" tIns="45700" rIns="91425" bIns="45700" anchor="t" anchorCtr="0">
            <a:noAutofit/>
          </a:bodyPr>
          <a:lstStyle/>
          <a:p>
            <a:pPr marL="400050" marR="0" lvl="0" indent="-400050" algn="just" rtl="0">
              <a:lnSpc>
                <a:spcPct val="100000"/>
              </a:lnSpc>
              <a:spcBef>
                <a:spcPts val="0"/>
              </a:spcBef>
              <a:spcAft>
                <a:spcPts val="0"/>
              </a:spcAft>
              <a:buClr>
                <a:srgbClr val="632423"/>
              </a:buClr>
              <a:buSzPct val="25000"/>
              <a:buFont typeface="Calibri"/>
              <a:buNone/>
            </a:pPr>
            <a:r>
              <a:rPr lang="en-US" sz="1700" i="0" u="none" strike="noStrike" cap="none" baseline="0" dirty="0" smtClean="0">
                <a:solidFill>
                  <a:srgbClr val="632423"/>
                </a:solidFill>
                <a:latin typeface="Calibri"/>
                <a:ea typeface="Calibri"/>
                <a:cs typeface="Calibri"/>
                <a:sym typeface="Calibri"/>
              </a:rPr>
              <a:t>II.  </a:t>
            </a:r>
            <a:r>
              <a:rPr lang="en-US" sz="1700" i="0" u="none" strike="noStrike" cap="none" baseline="0" dirty="0" smtClean="0">
                <a:solidFill>
                  <a:schemeClr val="tx1"/>
                </a:solidFill>
                <a:latin typeface="Calibri"/>
                <a:ea typeface="Calibri"/>
                <a:cs typeface="Calibri"/>
                <a:sym typeface="Calibri"/>
              </a:rPr>
              <a:t>Formulate policy options and recommendations towards improving the sustainability of production practices and enabling an agricultural transition that better balances economic costs and benefits for maize systems.</a:t>
            </a:r>
            <a:endParaRPr lang="en-US" sz="1700" i="0" u="none" strike="noStrike" cap="none" baseline="0" dirty="0">
              <a:solidFill>
                <a:schemeClr val="tx1"/>
              </a:solidFill>
              <a:latin typeface="Calibri"/>
              <a:ea typeface="Calibri"/>
              <a:cs typeface="Calibri"/>
              <a:sym typeface="Calibri"/>
            </a:endParaRPr>
          </a:p>
        </p:txBody>
      </p:sp>
      <p:pic>
        <p:nvPicPr>
          <p:cNvPr id="9" name="Shape 110"/>
          <p:cNvPicPr preferRelativeResize="0"/>
          <p:nvPr/>
        </p:nvPicPr>
        <p:blipFill rotWithShape="1">
          <a:blip r:embed="rId3">
            <a:alphaModFix/>
            <a:extLst>
              <a:ext uri="{28A0092B-C50C-407E-A947-70E740481C1C}">
                <a14:useLocalDpi xmlns:a14="http://schemas.microsoft.com/office/drawing/2010/main" val="0"/>
              </a:ext>
            </a:extLst>
          </a:blip>
          <a:srcRect l="14967" t="21197" r="34777" b="32311"/>
          <a:stretch/>
        </p:blipFill>
        <p:spPr>
          <a:xfrm>
            <a:off x="3052800" y="3487289"/>
            <a:ext cx="2851200" cy="3100712"/>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308911" y="351200"/>
            <a:ext cx="6282951" cy="523219"/>
          </a:xfrm>
          <a:prstGeom prst="rect">
            <a:avLst/>
          </a:prstGeom>
          <a:noFill/>
          <a:ln>
            <a:noFill/>
          </a:ln>
        </p:spPr>
        <p:txBody>
          <a:bodyPr lIns="91425" tIns="45700" rIns="91425" bIns="45700" anchor="t" anchorCtr="0">
            <a:noAutofit/>
          </a:bodyPr>
          <a:lstStyle/>
          <a:p>
            <a:pPr algn="ctr">
              <a:buClr>
                <a:srgbClr val="632423"/>
              </a:buClr>
              <a:buSzPct val="25000"/>
            </a:pPr>
            <a:r>
              <a:rPr lang="en-US" sz="1600" b="1" dirty="0" smtClean="0">
                <a:solidFill>
                  <a:schemeClr val="accent6">
                    <a:lumMod val="50000"/>
                  </a:schemeClr>
                </a:solidFill>
              </a:rPr>
              <a:t>Ecuador</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19" name="18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10" name="9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1" name="10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8" name="7 Rectángulo"/>
          <p:cNvSpPr/>
          <p:nvPr/>
        </p:nvSpPr>
        <p:spPr>
          <a:xfrm>
            <a:off x="476817" y="1330414"/>
            <a:ext cx="8342678" cy="307777"/>
          </a:xfrm>
          <a:prstGeom prst="rect">
            <a:avLst/>
          </a:prstGeom>
        </p:spPr>
        <p:txBody>
          <a:bodyPr wrap="square">
            <a:spAutoFit/>
          </a:bodyPr>
          <a:lstStyle/>
          <a:p>
            <a:r>
              <a:rPr lang="en-US" dirty="0">
                <a:latin typeface="Calibri" panose="020F0502020204030204" pitchFamily="34" charset="0"/>
              </a:rPr>
              <a:t>A total of 203 cantons were used for the three production functions developed for </a:t>
            </a:r>
            <a:r>
              <a:rPr lang="en-US" dirty="0" smtClean="0">
                <a:latin typeface="Calibri" panose="020F0502020204030204" pitchFamily="34" charset="0"/>
              </a:rPr>
              <a:t>Ecuador</a:t>
            </a:r>
          </a:p>
        </p:txBody>
      </p:sp>
      <p:pic>
        <p:nvPicPr>
          <p:cNvPr id="17" name="16 Imagen"/>
          <p:cNvPicPr/>
          <p:nvPr/>
        </p:nvPicPr>
        <p:blipFill>
          <a:blip r:embed="rId3">
            <a:extLst>
              <a:ext uri="{28A0092B-C50C-407E-A947-70E740481C1C}">
                <a14:useLocalDpi xmlns:a14="http://schemas.microsoft.com/office/drawing/2010/main" val="0"/>
              </a:ext>
            </a:extLst>
          </a:blip>
          <a:srcRect/>
          <a:stretch>
            <a:fillRect/>
          </a:stretch>
        </p:blipFill>
        <p:spPr bwMode="auto">
          <a:xfrm>
            <a:off x="160967" y="2046549"/>
            <a:ext cx="4062707" cy="3099784"/>
          </a:xfrm>
          <a:prstGeom prst="rect">
            <a:avLst/>
          </a:prstGeom>
          <a:noFill/>
        </p:spPr>
      </p:pic>
      <p:pic>
        <p:nvPicPr>
          <p:cNvPr id="18" name="17 Imagen"/>
          <p:cNvPicPr/>
          <p:nvPr/>
        </p:nvPicPr>
        <p:blipFill>
          <a:blip r:embed="rId4">
            <a:extLst>
              <a:ext uri="{28A0092B-C50C-407E-A947-70E740481C1C}">
                <a14:useLocalDpi xmlns:a14="http://schemas.microsoft.com/office/drawing/2010/main" val="0"/>
              </a:ext>
            </a:extLst>
          </a:blip>
          <a:srcRect/>
          <a:stretch>
            <a:fillRect/>
          </a:stretch>
        </p:blipFill>
        <p:spPr bwMode="auto">
          <a:xfrm>
            <a:off x="4718747" y="1957212"/>
            <a:ext cx="4206099" cy="3189121"/>
          </a:xfrm>
          <a:prstGeom prst="rect">
            <a:avLst/>
          </a:prstGeom>
          <a:noFill/>
        </p:spPr>
      </p:pic>
      <p:sp>
        <p:nvSpPr>
          <p:cNvPr id="14" name="13 Rectángulo"/>
          <p:cNvSpPr/>
          <p:nvPr/>
        </p:nvSpPr>
        <p:spPr>
          <a:xfrm>
            <a:off x="388010" y="5267265"/>
            <a:ext cx="3608619" cy="246221"/>
          </a:xfrm>
          <a:prstGeom prst="rect">
            <a:avLst/>
          </a:prstGeom>
        </p:spPr>
        <p:txBody>
          <a:bodyPr wrap="square">
            <a:spAutoFit/>
          </a:bodyPr>
          <a:lstStyle/>
          <a:p>
            <a:r>
              <a:rPr lang="en-US" sz="1000" dirty="0" smtClean="0">
                <a:latin typeface="Calibri" panose="020F0502020204030204" pitchFamily="34" charset="0"/>
              </a:rPr>
              <a:t>a) Boxplot </a:t>
            </a:r>
            <a:r>
              <a:rPr lang="en-US" sz="1000" dirty="0">
                <a:latin typeface="Calibri" panose="020F0502020204030204" pitchFamily="34" charset="0"/>
              </a:rPr>
              <a:t>for altitude, slope index and soil organic carbon </a:t>
            </a:r>
            <a:r>
              <a:rPr lang="en-US" sz="1000" dirty="0" smtClean="0">
                <a:latin typeface="Calibri" panose="020F0502020204030204" pitchFamily="34" charset="0"/>
              </a:rPr>
              <a:t> </a:t>
            </a:r>
            <a:endParaRPr lang="en-US" sz="1000" dirty="0">
              <a:latin typeface="Calibri" panose="020F0502020204030204" pitchFamily="34" charset="0"/>
            </a:endParaRPr>
          </a:p>
        </p:txBody>
      </p:sp>
      <p:sp>
        <p:nvSpPr>
          <p:cNvPr id="20" name="19 Rectángulo"/>
          <p:cNvSpPr/>
          <p:nvPr/>
        </p:nvSpPr>
        <p:spPr>
          <a:xfrm>
            <a:off x="4718747" y="5267265"/>
            <a:ext cx="4307546" cy="400110"/>
          </a:xfrm>
          <a:prstGeom prst="rect">
            <a:avLst/>
          </a:prstGeom>
        </p:spPr>
        <p:txBody>
          <a:bodyPr wrap="square">
            <a:spAutoFit/>
          </a:bodyPr>
          <a:lstStyle/>
          <a:p>
            <a:r>
              <a:rPr lang="en-US" sz="1000" dirty="0" smtClean="0">
                <a:latin typeface="Calibri" panose="020F0502020204030204" pitchFamily="34" charset="0"/>
              </a:rPr>
              <a:t>b) Boxplot </a:t>
            </a:r>
            <a:r>
              <a:rPr lang="en-US" sz="1000" dirty="0">
                <a:latin typeface="Calibri" panose="020F0502020204030204" pitchFamily="34" charset="0"/>
              </a:rPr>
              <a:t>for rainfall seasonality, maximum temperature and annual precipitation</a:t>
            </a:r>
          </a:p>
        </p:txBody>
      </p:sp>
    </p:spTree>
    <p:extLst>
      <p:ext uri="{BB962C8B-B14F-4D97-AF65-F5344CB8AC3E}">
        <p14:creationId xmlns:p14="http://schemas.microsoft.com/office/powerpoint/2010/main" val="36780588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60194" y="1037237"/>
            <a:ext cx="4185095" cy="738664"/>
          </a:xfrm>
          <a:prstGeom prst="rect">
            <a:avLst/>
          </a:prstGeom>
        </p:spPr>
        <p:txBody>
          <a:bodyPr wrap="square">
            <a:spAutoFit/>
          </a:bodyPr>
          <a:lstStyle/>
          <a:p>
            <a:r>
              <a:rPr lang="en-US" dirty="0">
                <a:latin typeface="Calibri" panose="020F0502020204030204" pitchFamily="34" charset="0"/>
              </a:rPr>
              <a:t>Value of the marginal product of ecosystems services for maize production in different maize-producing</a:t>
            </a:r>
            <a:r>
              <a:rPr lang="en-US" b="1" dirty="0">
                <a:latin typeface="Calibri" panose="020F0502020204030204" pitchFamily="34" charset="0"/>
              </a:rPr>
              <a:t> </a:t>
            </a:r>
            <a:r>
              <a:rPr lang="en-US" dirty="0">
                <a:latin typeface="Calibri" panose="020F0502020204030204" pitchFamily="34" charset="0"/>
              </a:rPr>
              <a:t>regions</a:t>
            </a:r>
            <a:r>
              <a:rPr lang="en-US" b="1" dirty="0">
                <a:latin typeface="Calibri" panose="020F0502020204030204" pitchFamily="34" charset="0"/>
              </a:rPr>
              <a:t> </a:t>
            </a:r>
            <a:r>
              <a:rPr lang="en-US" dirty="0">
                <a:latin typeface="Calibri" panose="020F0502020204030204" pitchFamily="34" charset="0"/>
              </a:rPr>
              <a:t>in Ecuador</a:t>
            </a:r>
          </a:p>
        </p:txBody>
      </p:sp>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8" name="7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12" name="11 Rectángulo"/>
          <p:cNvSpPr/>
          <p:nvPr/>
        </p:nvSpPr>
        <p:spPr>
          <a:xfrm>
            <a:off x="4685008" y="1037237"/>
            <a:ext cx="4251173" cy="523220"/>
          </a:xfrm>
          <a:prstGeom prst="rect">
            <a:avLst/>
          </a:prstGeom>
        </p:spPr>
        <p:txBody>
          <a:bodyPr wrap="square">
            <a:spAutoFit/>
          </a:bodyPr>
          <a:lstStyle/>
          <a:p>
            <a:r>
              <a:rPr lang="en-US" dirty="0">
                <a:latin typeface="Calibri" panose="020F0502020204030204" pitchFamily="34" charset="0"/>
              </a:rPr>
              <a:t>Sum of VMP of ecosystem services in different maize producing cantons in Ecuador </a:t>
            </a: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194" y="2191866"/>
            <a:ext cx="4212226" cy="262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p:nvPr/>
        </p:nvPicPr>
        <p:blipFill rotWithShape="1">
          <a:blip r:embed="rId3">
            <a:extLst>
              <a:ext uri="{28A0092B-C50C-407E-A947-70E740481C1C}">
                <a14:useLocalDpi xmlns:a14="http://schemas.microsoft.com/office/drawing/2010/main" val="0"/>
              </a:ext>
            </a:extLst>
          </a:blip>
          <a:srcRect/>
          <a:stretch/>
        </p:blipFill>
        <p:spPr bwMode="auto">
          <a:xfrm>
            <a:off x="4700000" y="1775901"/>
            <a:ext cx="4221188" cy="3424733"/>
          </a:xfrm>
          <a:prstGeom prst="rect">
            <a:avLst/>
          </a:prstGeom>
          <a:noFill/>
          <a:ln>
            <a:noFill/>
          </a:ln>
          <a:extLst/>
        </p:spPr>
      </p:pic>
    </p:spTree>
    <p:extLst>
      <p:ext uri="{BB962C8B-B14F-4D97-AF65-F5344CB8AC3E}">
        <p14:creationId xmlns:p14="http://schemas.microsoft.com/office/powerpoint/2010/main" val="431474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167496" y="726533"/>
            <a:ext cx="6282951" cy="523219"/>
          </a:xfrm>
          <a:prstGeom prst="rect">
            <a:avLst/>
          </a:prstGeom>
          <a:noFill/>
          <a:ln>
            <a:noFill/>
          </a:ln>
        </p:spPr>
        <p:txBody>
          <a:bodyPr lIns="91425" tIns="45700" rIns="91425" bIns="45700" anchor="t" anchorCtr="0">
            <a:noAutofit/>
          </a:bodyPr>
          <a:lstStyle/>
          <a:p>
            <a:pPr algn="ctr">
              <a:buClr>
                <a:srgbClr val="632423"/>
              </a:buClr>
              <a:buSzPct val="25000"/>
            </a:pPr>
            <a:r>
              <a:rPr lang="en-US" sz="1600" b="1" dirty="0" smtClean="0">
                <a:solidFill>
                  <a:schemeClr val="accent6">
                    <a:lumMod val="50000"/>
                  </a:schemeClr>
                </a:solidFill>
              </a:rPr>
              <a:t>Mexico</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19" name="18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10" name="9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1" name="10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8" name="7 Rectángulo"/>
          <p:cNvSpPr/>
          <p:nvPr/>
        </p:nvSpPr>
        <p:spPr>
          <a:xfrm>
            <a:off x="1167496" y="1430708"/>
            <a:ext cx="6596560" cy="307777"/>
          </a:xfrm>
          <a:prstGeom prst="rect">
            <a:avLst/>
          </a:prstGeom>
        </p:spPr>
        <p:txBody>
          <a:bodyPr wrap="square">
            <a:spAutoFit/>
          </a:bodyPr>
          <a:lstStyle/>
          <a:p>
            <a:r>
              <a:rPr lang="en-US" dirty="0">
                <a:latin typeface="Calibri" panose="020F0502020204030204" pitchFamily="34" charset="0"/>
              </a:rPr>
              <a:t>A total of 2,287 municipalities were included in the regression analysis for </a:t>
            </a:r>
            <a:r>
              <a:rPr lang="en-US" dirty="0" smtClean="0">
                <a:latin typeface="Calibri" panose="020F0502020204030204" pitchFamily="34" charset="0"/>
              </a:rPr>
              <a:t>Mexico </a:t>
            </a:r>
          </a:p>
        </p:txBody>
      </p:sp>
      <p:sp>
        <p:nvSpPr>
          <p:cNvPr id="14" name="13 Rectángulo"/>
          <p:cNvSpPr/>
          <p:nvPr/>
        </p:nvSpPr>
        <p:spPr>
          <a:xfrm>
            <a:off x="561128" y="5710159"/>
            <a:ext cx="3839280" cy="246221"/>
          </a:xfrm>
          <a:prstGeom prst="rect">
            <a:avLst/>
          </a:prstGeom>
        </p:spPr>
        <p:txBody>
          <a:bodyPr wrap="square">
            <a:spAutoFit/>
          </a:bodyPr>
          <a:lstStyle/>
          <a:p>
            <a:r>
              <a:rPr lang="en-US" sz="1000" dirty="0" smtClean="0">
                <a:latin typeface="Calibri" panose="020F0502020204030204" pitchFamily="34" charset="0"/>
              </a:rPr>
              <a:t>a) Boxplot </a:t>
            </a:r>
            <a:r>
              <a:rPr lang="en-US" sz="1000" dirty="0">
                <a:latin typeface="Calibri" panose="020F0502020204030204" pitchFamily="34" charset="0"/>
              </a:rPr>
              <a:t>for altitude, slope index and soil organic </a:t>
            </a:r>
            <a:r>
              <a:rPr lang="en-US" sz="1000" dirty="0" smtClean="0">
                <a:latin typeface="Calibri" panose="020F0502020204030204" pitchFamily="34" charset="0"/>
              </a:rPr>
              <a:t>carbon</a:t>
            </a:r>
            <a:endParaRPr lang="en-US" sz="1000" dirty="0">
              <a:latin typeface="Calibri" panose="020F0502020204030204" pitchFamily="34" charset="0"/>
            </a:endParaRPr>
          </a:p>
        </p:txBody>
      </p:sp>
      <p:sp>
        <p:nvSpPr>
          <p:cNvPr id="20" name="19 Rectángulo"/>
          <p:cNvSpPr/>
          <p:nvPr/>
        </p:nvSpPr>
        <p:spPr>
          <a:xfrm>
            <a:off x="4488873" y="5702673"/>
            <a:ext cx="4602228" cy="246221"/>
          </a:xfrm>
          <a:prstGeom prst="rect">
            <a:avLst/>
          </a:prstGeom>
        </p:spPr>
        <p:txBody>
          <a:bodyPr wrap="square">
            <a:spAutoFit/>
          </a:bodyPr>
          <a:lstStyle/>
          <a:p>
            <a:r>
              <a:rPr lang="en-US" sz="1000" dirty="0" smtClean="0">
                <a:latin typeface="Calibri" panose="020F0502020204030204" pitchFamily="34" charset="0"/>
              </a:rPr>
              <a:t>b) Boxplot </a:t>
            </a:r>
            <a:r>
              <a:rPr lang="en-US" sz="1000" dirty="0">
                <a:latin typeface="Calibri" panose="020F0502020204030204" pitchFamily="34" charset="0"/>
              </a:rPr>
              <a:t>for rainfall seasonality, maximum temperature and annual precipitation</a:t>
            </a:r>
          </a:p>
        </p:txBody>
      </p:sp>
      <p:pic>
        <p:nvPicPr>
          <p:cNvPr id="16" name="15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0122" y="2143542"/>
            <a:ext cx="3759770" cy="3182281"/>
          </a:xfrm>
          <a:prstGeom prst="rect">
            <a:avLst/>
          </a:prstGeom>
          <a:noFill/>
        </p:spPr>
      </p:pic>
      <p:pic>
        <p:nvPicPr>
          <p:cNvPr id="21" name="20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87575" y="2143541"/>
            <a:ext cx="4156440" cy="3182281"/>
          </a:xfrm>
          <a:prstGeom prst="rect">
            <a:avLst/>
          </a:prstGeom>
          <a:noFill/>
        </p:spPr>
      </p:pic>
    </p:spTree>
    <p:extLst>
      <p:ext uri="{BB962C8B-B14F-4D97-AF65-F5344CB8AC3E}">
        <p14:creationId xmlns:p14="http://schemas.microsoft.com/office/powerpoint/2010/main" val="32853628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8" name="7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12" name="11 Rectángulo"/>
          <p:cNvSpPr/>
          <p:nvPr/>
        </p:nvSpPr>
        <p:spPr>
          <a:xfrm>
            <a:off x="4492574" y="1028283"/>
            <a:ext cx="4163921" cy="523220"/>
          </a:xfrm>
          <a:prstGeom prst="rect">
            <a:avLst/>
          </a:prstGeom>
        </p:spPr>
        <p:txBody>
          <a:bodyPr wrap="square">
            <a:spAutoFit/>
          </a:bodyPr>
          <a:lstStyle/>
          <a:p>
            <a:r>
              <a:rPr lang="en-US" dirty="0">
                <a:latin typeface="Calibri" panose="020F0502020204030204" pitchFamily="34" charset="0"/>
              </a:rPr>
              <a:t>Sum of VMP of ecosystem services in different maize producing </a:t>
            </a:r>
            <a:r>
              <a:rPr lang="en-US" dirty="0" smtClean="0">
                <a:latin typeface="Calibri" panose="020F0502020204030204" pitchFamily="34" charset="0"/>
              </a:rPr>
              <a:t>municipalities in Mexico</a:t>
            </a:r>
            <a:endParaRPr lang="en-US" dirty="0">
              <a:latin typeface="Calibri" panose="020F0502020204030204" pitchFamily="34" charset="0"/>
            </a:endParaRPr>
          </a:p>
        </p:txBody>
      </p:sp>
      <p:sp>
        <p:nvSpPr>
          <p:cNvPr id="2" name="1 Rectángulo"/>
          <p:cNvSpPr/>
          <p:nvPr/>
        </p:nvSpPr>
        <p:spPr>
          <a:xfrm>
            <a:off x="106522" y="1028283"/>
            <a:ext cx="4180443" cy="738664"/>
          </a:xfrm>
          <a:prstGeom prst="rect">
            <a:avLst/>
          </a:prstGeom>
        </p:spPr>
        <p:txBody>
          <a:bodyPr wrap="square">
            <a:spAutoFit/>
          </a:bodyPr>
          <a:lstStyle/>
          <a:p>
            <a:r>
              <a:rPr lang="en-US" dirty="0">
                <a:latin typeface="Calibri" panose="020F0502020204030204" pitchFamily="34" charset="0"/>
              </a:rPr>
              <a:t>Value of the marginal product of ecosystems services for maize production in different maize-producing municipalities in Mexico</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4" y="1942367"/>
            <a:ext cx="4482580" cy="3115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bwMode="auto">
          <a:xfrm>
            <a:off x="4589103" y="1708208"/>
            <a:ext cx="4400505" cy="3349280"/>
          </a:xfrm>
          <a:prstGeom prst="rect">
            <a:avLst/>
          </a:prstGeom>
          <a:noFill/>
          <a:ln>
            <a:noFill/>
          </a:ln>
          <a:extLst/>
        </p:spPr>
      </p:pic>
    </p:spTree>
    <p:extLst>
      <p:ext uri="{BB962C8B-B14F-4D97-AF65-F5344CB8AC3E}">
        <p14:creationId xmlns:p14="http://schemas.microsoft.com/office/powerpoint/2010/main" val="526648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308912" y="642503"/>
            <a:ext cx="6282951" cy="423090"/>
          </a:xfrm>
          <a:prstGeom prst="rect">
            <a:avLst/>
          </a:prstGeom>
          <a:noFill/>
          <a:ln>
            <a:noFill/>
          </a:ln>
        </p:spPr>
        <p:txBody>
          <a:bodyPr lIns="91425" tIns="45700" rIns="91425" bIns="45700" anchor="t" anchorCtr="0">
            <a:noAutofit/>
          </a:bodyPr>
          <a:lstStyle/>
          <a:p>
            <a:pPr algn="ctr">
              <a:buClr>
                <a:srgbClr val="632423"/>
              </a:buClr>
              <a:buSzPct val="25000"/>
            </a:pPr>
            <a:r>
              <a:rPr lang="en-US" sz="1600" b="1" dirty="0" smtClean="0">
                <a:solidFill>
                  <a:schemeClr val="accent6">
                    <a:lumMod val="50000"/>
                  </a:schemeClr>
                </a:solidFill>
              </a:rPr>
              <a:t>USA</a:t>
            </a:r>
            <a:endParaRPr lang="en-US" sz="1600" b="1" dirty="0">
              <a:solidFill>
                <a:schemeClr val="accent6">
                  <a:lumMod val="50000"/>
                </a:schemeClr>
              </a:solidFill>
            </a:endParaRPr>
          </a:p>
          <a:p>
            <a:pPr marL="0" marR="0" lvl="0" indent="0" algn="ctr" rtl="0">
              <a:lnSpc>
                <a:spcPct val="100000"/>
              </a:lnSpc>
              <a:spcBef>
                <a:spcPts val="0"/>
              </a:spcBef>
              <a:spcAft>
                <a:spcPts val="0"/>
              </a:spcAft>
              <a:buClr>
                <a:srgbClr val="632423"/>
              </a:buClr>
              <a:buSzPct val="25000"/>
              <a:buFont typeface="Calibri"/>
              <a:buNone/>
            </a:pP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19" name="18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10" name="9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1" name="10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pic>
        <p:nvPicPr>
          <p:cNvPr id="12" name="11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7679" y="2287077"/>
            <a:ext cx="3769047" cy="3277818"/>
          </a:xfrm>
          <a:prstGeom prst="rect">
            <a:avLst/>
          </a:prstGeom>
          <a:noFill/>
        </p:spPr>
      </p:pic>
      <p:pic>
        <p:nvPicPr>
          <p:cNvPr id="13" name="12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45034" y="2287077"/>
            <a:ext cx="3728795" cy="3277818"/>
          </a:xfrm>
          <a:prstGeom prst="rect">
            <a:avLst/>
          </a:prstGeom>
          <a:noFill/>
        </p:spPr>
      </p:pic>
      <p:sp>
        <p:nvSpPr>
          <p:cNvPr id="14" name="13 Rectángulo"/>
          <p:cNvSpPr/>
          <p:nvPr/>
        </p:nvSpPr>
        <p:spPr>
          <a:xfrm>
            <a:off x="380122" y="5741573"/>
            <a:ext cx="3700671" cy="246221"/>
          </a:xfrm>
          <a:prstGeom prst="rect">
            <a:avLst/>
          </a:prstGeom>
        </p:spPr>
        <p:txBody>
          <a:bodyPr wrap="square">
            <a:spAutoFit/>
          </a:bodyPr>
          <a:lstStyle/>
          <a:p>
            <a:r>
              <a:rPr lang="en-US" sz="1000" dirty="0" smtClean="0">
                <a:latin typeface="Calibri" panose="020F0502020204030204" pitchFamily="34" charset="0"/>
              </a:rPr>
              <a:t>a) Boxplot </a:t>
            </a:r>
            <a:r>
              <a:rPr lang="en-US" sz="1000" dirty="0">
                <a:latin typeface="Calibri" panose="020F0502020204030204" pitchFamily="34" charset="0"/>
              </a:rPr>
              <a:t>for altitude, slope index and soil organic carbon </a:t>
            </a:r>
            <a:r>
              <a:rPr lang="en-US" sz="1000" dirty="0" smtClean="0">
                <a:latin typeface="Calibri" panose="020F0502020204030204" pitchFamily="34" charset="0"/>
              </a:rPr>
              <a:t> </a:t>
            </a:r>
            <a:endParaRPr lang="en-US" sz="1000" dirty="0">
              <a:latin typeface="Calibri" panose="020F0502020204030204" pitchFamily="34" charset="0"/>
            </a:endParaRPr>
          </a:p>
        </p:txBody>
      </p:sp>
      <p:sp>
        <p:nvSpPr>
          <p:cNvPr id="15" name="14 Rectángulo"/>
          <p:cNvSpPr/>
          <p:nvPr/>
        </p:nvSpPr>
        <p:spPr>
          <a:xfrm>
            <a:off x="4869463" y="5715349"/>
            <a:ext cx="4040267" cy="400110"/>
          </a:xfrm>
          <a:prstGeom prst="rect">
            <a:avLst/>
          </a:prstGeom>
        </p:spPr>
        <p:txBody>
          <a:bodyPr wrap="square">
            <a:spAutoFit/>
          </a:bodyPr>
          <a:lstStyle/>
          <a:p>
            <a:r>
              <a:rPr lang="en-US" sz="1000" dirty="0" smtClean="0">
                <a:latin typeface="Calibri" panose="020F0502020204030204" pitchFamily="34" charset="0"/>
              </a:rPr>
              <a:t>b) Boxplot </a:t>
            </a:r>
            <a:r>
              <a:rPr lang="en-US" sz="1000" dirty="0">
                <a:latin typeface="Calibri" panose="020F0502020204030204" pitchFamily="34" charset="0"/>
              </a:rPr>
              <a:t>for rainfall seasonality, maximum temperature and annual precipitation</a:t>
            </a:r>
          </a:p>
        </p:txBody>
      </p:sp>
      <p:sp>
        <p:nvSpPr>
          <p:cNvPr id="2" name="1 Rectángulo"/>
          <p:cNvSpPr/>
          <p:nvPr/>
        </p:nvSpPr>
        <p:spPr>
          <a:xfrm>
            <a:off x="1415071" y="1371292"/>
            <a:ext cx="6270975" cy="307777"/>
          </a:xfrm>
          <a:prstGeom prst="rect">
            <a:avLst/>
          </a:prstGeom>
        </p:spPr>
        <p:txBody>
          <a:bodyPr wrap="square">
            <a:spAutoFit/>
          </a:bodyPr>
          <a:lstStyle/>
          <a:p>
            <a:r>
              <a:rPr lang="en-US" dirty="0"/>
              <a:t>A total of 2,231 counties were included in the regression analyses for </a:t>
            </a:r>
            <a:r>
              <a:rPr lang="en-US" dirty="0" smtClean="0"/>
              <a:t>USA</a:t>
            </a:r>
            <a:endParaRPr lang="en-US" dirty="0"/>
          </a:p>
        </p:txBody>
      </p:sp>
    </p:spTree>
    <p:extLst>
      <p:ext uri="{BB962C8B-B14F-4D97-AF65-F5344CB8AC3E}">
        <p14:creationId xmlns:p14="http://schemas.microsoft.com/office/powerpoint/2010/main" val="1037158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60194" y="1037237"/>
            <a:ext cx="3869365" cy="738664"/>
          </a:xfrm>
          <a:prstGeom prst="rect">
            <a:avLst/>
          </a:prstGeom>
        </p:spPr>
        <p:txBody>
          <a:bodyPr wrap="square">
            <a:spAutoFit/>
          </a:bodyPr>
          <a:lstStyle/>
          <a:p>
            <a:r>
              <a:rPr lang="en-US" dirty="0">
                <a:latin typeface="Calibri" panose="020F0502020204030204" pitchFamily="34" charset="0"/>
              </a:rPr>
              <a:t>Value of the marginal product of ecosystems services for maize production in different maize-producing</a:t>
            </a:r>
            <a:r>
              <a:rPr lang="en-US" b="1" dirty="0">
                <a:latin typeface="Calibri" panose="020F0502020204030204" pitchFamily="34" charset="0"/>
              </a:rPr>
              <a:t> </a:t>
            </a:r>
            <a:r>
              <a:rPr lang="en-US" dirty="0" smtClean="0">
                <a:latin typeface="Calibri" panose="020F0502020204030204" pitchFamily="34" charset="0"/>
              </a:rPr>
              <a:t>counties</a:t>
            </a:r>
            <a:r>
              <a:rPr lang="en-US" b="1" dirty="0" smtClean="0">
                <a:latin typeface="Calibri" panose="020F0502020204030204" pitchFamily="34" charset="0"/>
              </a:rPr>
              <a:t> </a:t>
            </a:r>
            <a:r>
              <a:rPr lang="en-US" dirty="0">
                <a:latin typeface="Calibri" panose="020F0502020204030204" pitchFamily="34" charset="0"/>
              </a:rPr>
              <a:t>in </a:t>
            </a:r>
            <a:r>
              <a:rPr lang="en-US" dirty="0" smtClean="0">
                <a:latin typeface="Calibri" panose="020F0502020204030204" pitchFamily="34" charset="0"/>
              </a:rPr>
              <a:t>USA</a:t>
            </a:r>
            <a:endParaRPr lang="en-US" dirty="0">
              <a:latin typeface="Calibri" panose="020F0502020204030204" pitchFamily="34" charset="0"/>
            </a:endParaRPr>
          </a:p>
        </p:txBody>
      </p:sp>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8" name="7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12" name="11 Rectángulo"/>
          <p:cNvSpPr/>
          <p:nvPr/>
        </p:nvSpPr>
        <p:spPr>
          <a:xfrm>
            <a:off x="4359173" y="1037237"/>
            <a:ext cx="4251173" cy="523220"/>
          </a:xfrm>
          <a:prstGeom prst="rect">
            <a:avLst/>
          </a:prstGeom>
        </p:spPr>
        <p:txBody>
          <a:bodyPr wrap="square">
            <a:spAutoFit/>
          </a:bodyPr>
          <a:lstStyle/>
          <a:p>
            <a:r>
              <a:rPr lang="en-US" dirty="0">
                <a:latin typeface="Calibri" panose="020F0502020204030204" pitchFamily="34" charset="0"/>
              </a:rPr>
              <a:t>Sum of VMP of ecosystem services in different maize producing </a:t>
            </a:r>
            <a:r>
              <a:rPr lang="en-US" dirty="0" smtClean="0">
                <a:latin typeface="Calibri" panose="020F0502020204030204" pitchFamily="34" charset="0"/>
              </a:rPr>
              <a:t>counties in USA</a:t>
            </a:r>
            <a:endParaRPr lang="en-US" dirty="0">
              <a:latin typeface="Calibri" panose="020F0502020204030204" pitchFamily="34" charset="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0" y="2185317"/>
            <a:ext cx="4029559" cy="279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275438" y="1775901"/>
            <a:ext cx="4434663" cy="344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66489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6.1</a:t>
            </a:r>
            <a:endParaRPr lang="en-US" sz="1800" b="1" dirty="0">
              <a:solidFill>
                <a:srgbClr val="663300"/>
              </a:solidFill>
              <a:latin typeface="Calibri" panose="020F0502020204030204" pitchFamily="34" charset="0"/>
            </a:endParaRPr>
          </a:p>
        </p:txBody>
      </p:sp>
      <p:sp>
        <p:nvSpPr>
          <p:cNvPr id="8" name="7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2" name="1 Rectángulo"/>
          <p:cNvSpPr/>
          <p:nvPr/>
        </p:nvSpPr>
        <p:spPr>
          <a:xfrm>
            <a:off x="243322" y="1134443"/>
            <a:ext cx="8439699" cy="4185761"/>
          </a:xfrm>
          <a:prstGeom prst="rect">
            <a:avLst/>
          </a:prstGeom>
        </p:spPr>
        <p:txBody>
          <a:bodyPr wrap="square">
            <a:spAutoFit/>
          </a:bodyPr>
          <a:lstStyle/>
          <a:p>
            <a:r>
              <a:rPr lang="en-US" b="1" dirty="0" smtClean="0">
                <a:solidFill>
                  <a:schemeClr val="accent2">
                    <a:lumMod val="50000"/>
                  </a:schemeClr>
                </a:solidFill>
                <a:latin typeface="Calibri" panose="020F0502020204030204" pitchFamily="34" charset="0"/>
              </a:rPr>
              <a:t>Conclusions</a:t>
            </a:r>
          </a:p>
          <a:p>
            <a:endParaRPr lang="es-MX" b="1" dirty="0">
              <a:solidFill>
                <a:schemeClr val="accent2">
                  <a:lumMod val="50000"/>
                </a:schemeClr>
              </a:solidFill>
              <a:latin typeface="Calibri" panose="020F0502020204030204" pitchFamily="34" charset="0"/>
            </a:endParaRPr>
          </a:p>
          <a:p>
            <a:r>
              <a:rPr lang="en-US" dirty="0" smtClean="0">
                <a:solidFill>
                  <a:schemeClr val="tx1"/>
                </a:solidFill>
                <a:latin typeface="Calibri" panose="020F0502020204030204" pitchFamily="34" charset="0"/>
              </a:rPr>
              <a:t>Land was the ecosystem service that showed the highest marginal value of all ecosystem services.</a:t>
            </a:r>
          </a:p>
          <a:p>
            <a:endParaRPr lang="en-US" dirty="0" smtClean="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In some cases other ecosystem services like maximum temperature in the Ecuadorian Andes, rainfall seasonality in mixed municipalities in Mexico and irrigated area in high-yield irrigated counties in USA showed similar or higher contribution to maize production than sown area.</a:t>
            </a:r>
          </a:p>
          <a:p>
            <a:endParaRPr lang="es-MX" dirty="0" smtClean="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Even though an ecosystem services might have a similar contribution to maize production in similar areas, its value is higher for the area (canton/county/municipality) that produces more, simply because its contribution is  relative to the total production of maize. </a:t>
            </a:r>
          </a:p>
          <a:p>
            <a:endParaRPr lang="en-US" dirty="0" smtClean="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Future </a:t>
            </a:r>
            <a:r>
              <a:rPr lang="en-US" dirty="0">
                <a:solidFill>
                  <a:schemeClr val="tx1"/>
                </a:solidFill>
                <a:latin typeface="Calibri" panose="020F0502020204030204" pitchFamily="34" charset="0"/>
              </a:rPr>
              <a:t>attempts to </a:t>
            </a:r>
            <a:r>
              <a:rPr lang="en-US" dirty="0" smtClean="0">
                <a:solidFill>
                  <a:schemeClr val="tx1"/>
                </a:solidFill>
                <a:latin typeface="Calibri" panose="020F0502020204030204" pitchFamily="34" charset="0"/>
              </a:rPr>
              <a:t>estimate the marginal value of ecosystem services to agricultural production will </a:t>
            </a:r>
            <a:r>
              <a:rPr lang="en-US" dirty="0">
                <a:solidFill>
                  <a:schemeClr val="tx1"/>
                </a:solidFill>
                <a:latin typeface="Calibri" panose="020F0502020204030204" pitchFamily="34" charset="0"/>
              </a:rPr>
              <a:t>greatly benefit from longitudinal data, data at a lower level of aggregation (</a:t>
            </a:r>
            <a:r>
              <a:rPr lang="en-US" i="1" dirty="0">
                <a:solidFill>
                  <a:schemeClr val="tx1"/>
                </a:solidFill>
                <a:latin typeface="Calibri" panose="020F0502020204030204" pitchFamily="34" charset="0"/>
              </a:rPr>
              <a:t>e.g. </a:t>
            </a:r>
            <a:r>
              <a:rPr lang="en-US" dirty="0">
                <a:solidFill>
                  <a:schemeClr val="tx1"/>
                </a:solidFill>
                <a:latin typeface="Calibri" panose="020F0502020204030204" pitchFamily="34" charset="0"/>
              </a:rPr>
              <a:t>farm level), the use of primary instead of modelled data (e.g. data on soil and climate), and maize-specific management data (as available for Ecuador). </a:t>
            </a:r>
            <a:endParaRPr lang="en-US" dirty="0" smtClean="0">
              <a:solidFill>
                <a:schemeClr val="tx1"/>
              </a:solidFill>
              <a:latin typeface="Calibri" panose="020F0502020204030204" pitchFamily="34" charset="0"/>
            </a:endParaRPr>
          </a:p>
          <a:p>
            <a:endParaRPr lang="en-US" dirty="0">
              <a:solidFill>
                <a:schemeClr val="tx1"/>
              </a:solidFill>
              <a:latin typeface="Calibri" panose="020F0502020204030204" pitchFamily="34" charset="0"/>
            </a:endParaRPr>
          </a:p>
          <a:p>
            <a:endParaRPr lang="es-MX" dirty="0">
              <a:solidFill>
                <a:schemeClr val="tx1"/>
              </a:solidFill>
              <a:latin typeface="Calibri" panose="020F0502020204030204" pitchFamily="34" charset="0"/>
            </a:endParaRPr>
          </a:p>
          <a:p>
            <a:endParaRPr lang="es-MX" dirty="0" smtClean="0">
              <a:solidFill>
                <a:schemeClr val="tx1"/>
              </a:solidFill>
              <a:latin typeface="Calibri" panose="020F0502020204030204" pitchFamily="34" charset="0"/>
            </a:endParaRPr>
          </a:p>
          <a:p>
            <a:endParaRPr lang="en-US" b="1" dirty="0">
              <a:solidFill>
                <a:schemeClr val="accent2">
                  <a:lumMod val="50000"/>
                </a:schemeClr>
              </a:solidFill>
              <a:latin typeface="Calibri" panose="020F0502020204030204" pitchFamily="34" charset="0"/>
            </a:endParaRPr>
          </a:p>
        </p:txBody>
      </p:sp>
    </p:spTree>
    <p:extLst>
      <p:ext uri="{BB962C8B-B14F-4D97-AF65-F5344CB8AC3E}">
        <p14:creationId xmlns:p14="http://schemas.microsoft.com/office/powerpoint/2010/main" val="38217147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612454" y="131224"/>
            <a:ext cx="6048671"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The hidden value of green water provision for maize production</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3" name="2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6.2</a:t>
            </a:r>
            <a:endParaRPr lang="en-US" sz="1800" b="1" dirty="0">
              <a:solidFill>
                <a:srgbClr val="663300"/>
              </a:solidFill>
              <a:latin typeface="Calibri" panose="020F0502020204030204" pitchFamily="34" charset="0"/>
            </a:endParaRPr>
          </a:p>
        </p:txBody>
      </p:sp>
      <p:sp>
        <p:nvSpPr>
          <p:cNvPr id="5" name="4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5 Rectángulo"/>
          <p:cNvSpPr/>
          <p:nvPr/>
        </p:nvSpPr>
        <p:spPr>
          <a:xfrm>
            <a:off x="380122" y="1202347"/>
            <a:ext cx="5077478" cy="5047536"/>
          </a:xfrm>
          <a:prstGeom prst="rect">
            <a:avLst/>
          </a:prstGeom>
          <a:ln>
            <a:noFill/>
          </a:ln>
        </p:spPr>
        <p:txBody>
          <a:bodyPr wrap="square">
            <a:spAutoFit/>
          </a:bodyPr>
          <a:lstStyle/>
          <a:p>
            <a:pPr marL="285750" indent="-285750" algn="just">
              <a:buFont typeface="Arial" panose="020B0604020202020204" pitchFamily="34" charset="0"/>
              <a:buChar char="•"/>
            </a:pPr>
            <a:r>
              <a:rPr lang="en-GB" dirty="0">
                <a:latin typeface="Calibri" panose="020F0502020204030204" pitchFamily="34" charset="0"/>
              </a:rPr>
              <a:t>The supply of water is a critical ecosystem service for agriculture. It is estimated that around 70% of the water extracted from aquifers, rivers and lakes is used in agricultural production (FAO, 2011). </a:t>
            </a:r>
            <a:endParaRPr lang="en-GB" dirty="0" smtClean="0">
              <a:latin typeface="Calibri" panose="020F0502020204030204" pitchFamily="34" charset="0"/>
            </a:endParaRPr>
          </a:p>
          <a:p>
            <a:pPr marL="285750" indent="-285750" algn="just">
              <a:buFont typeface="Arial" panose="020B0604020202020204" pitchFamily="34" charset="0"/>
              <a:buChar char="•"/>
            </a:pPr>
            <a:endParaRPr lang="en-GB" dirty="0" smtClean="0">
              <a:latin typeface="Calibri" panose="020F0502020204030204" pitchFamily="34" charset="0"/>
            </a:endParaRPr>
          </a:p>
          <a:p>
            <a:pPr marL="285750" indent="-285750" algn="just">
              <a:buFont typeface="Arial" panose="020B0604020202020204" pitchFamily="34" charset="0"/>
              <a:buChar char="•"/>
            </a:pPr>
            <a:r>
              <a:rPr lang="en-GB" dirty="0" smtClean="0">
                <a:latin typeface="Calibri" panose="020F0502020204030204" pitchFamily="34" charset="0"/>
              </a:rPr>
              <a:t>Water </a:t>
            </a:r>
            <a:r>
              <a:rPr lang="en-GB" dirty="0">
                <a:latin typeface="Calibri" panose="020F0502020204030204" pitchFamily="34" charset="0"/>
              </a:rPr>
              <a:t>availability in agricultural ecosystems depends not only on infiltrated water, but also on moisture retained by the soil. In fact, it is estimated that around 80% of the water used by agricultural crops comes from this latter source (</a:t>
            </a:r>
            <a:r>
              <a:rPr lang="en-GB" dirty="0" err="1">
                <a:latin typeface="Calibri" panose="020F0502020204030204" pitchFamily="34" charset="0"/>
              </a:rPr>
              <a:t>Molden</a:t>
            </a:r>
            <a:r>
              <a:rPr lang="en-GB" dirty="0">
                <a:latin typeface="Calibri" panose="020F0502020204030204" pitchFamily="34" charset="0"/>
              </a:rPr>
              <a:t>, </a:t>
            </a:r>
            <a:r>
              <a:rPr lang="en-GB" dirty="0" smtClean="0">
                <a:latin typeface="Calibri" panose="020F0502020204030204" pitchFamily="34" charset="0"/>
              </a:rPr>
              <a:t>2007). </a:t>
            </a:r>
            <a:endParaRPr lang="en-GB" dirty="0" smtClean="0">
              <a:latin typeface="Calibri" panose="020F0502020204030204" pitchFamily="34" charset="0"/>
            </a:endParaRPr>
          </a:p>
          <a:p>
            <a:pPr marL="285750" indent="-285750" algn="just">
              <a:buFont typeface="Arial" panose="020B0604020202020204" pitchFamily="34" charset="0"/>
              <a:buChar char="•"/>
            </a:pPr>
            <a:endParaRPr lang="en-US" dirty="0" smtClean="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Green water is defined as the rainwater consumed by a crop (</a:t>
            </a:r>
            <a:r>
              <a:rPr lang="en-US" dirty="0" err="1">
                <a:latin typeface="Calibri" panose="020F0502020204030204" pitchFamily="34" charset="0"/>
              </a:rPr>
              <a:t>Mekonnen</a:t>
            </a:r>
            <a:r>
              <a:rPr lang="en-US" dirty="0">
                <a:latin typeface="Calibri" panose="020F0502020204030204" pitchFamily="34" charset="0"/>
              </a:rPr>
              <a:t> and Hoekstra, 2011: p. 1578</a:t>
            </a:r>
            <a:r>
              <a:rPr lang="en-US" dirty="0" smtClean="0">
                <a:latin typeface="Calibri" panose="020F0502020204030204" pitchFamily="34" charset="0"/>
              </a:rPr>
              <a:t>).</a:t>
            </a:r>
          </a:p>
          <a:p>
            <a:pPr algn="just"/>
            <a:r>
              <a:rPr lang="en-US" dirty="0" smtClean="0">
                <a:latin typeface="Calibri" panose="020F0502020204030204" pitchFamily="34" charset="0"/>
              </a:rPr>
              <a:t> </a:t>
            </a:r>
            <a:endParaRPr lang="en-US" dirty="0">
              <a:latin typeface="Calibri" panose="020F0502020204030204" pitchFamily="34" charset="0"/>
            </a:endParaRPr>
          </a:p>
          <a:p>
            <a:pPr marL="285750" indent="-285750" algn="just">
              <a:buFont typeface="Arial" panose="020B0604020202020204" pitchFamily="34" charset="0"/>
              <a:buChar char="•"/>
            </a:pPr>
            <a:r>
              <a:rPr lang="en-US" dirty="0" smtClean="0">
                <a:latin typeface="Calibri" panose="020F0502020204030204" pitchFamily="34" charset="0"/>
              </a:rPr>
              <a:t>The </a:t>
            </a:r>
            <a:r>
              <a:rPr lang="en-US" dirty="0">
                <a:latin typeface="Calibri" panose="020F0502020204030204" pitchFamily="34" charset="0"/>
              </a:rPr>
              <a:t>aim of the present valuation </a:t>
            </a:r>
            <a:r>
              <a:rPr lang="en-US" dirty="0" smtClean="0">
                <a:latin typeface="Calibri" panose="020F0502020204030204" pitchFamily="34" charset="0"/>
              </a:rPr>
              <a:t>was </a:t>
            </a:r>
            <a:r>
              <a:rPr lang="en-US" dirty="0">
                <a:latin typeface="Calibri" panose="020F0502020204030204" pitchFamily="34" charset="0"/>
              </a:rPr>
              <a:t>to quantify the hidden value of green water provision for maize production. </a:t>
            </a:r>
          </a:p>
          <a:p>
            <a:pPr marL="285750" indent="-285750" algn="just">
              <a:buFont typeface="Arial" panose="020B0604020202020204" pitchFamily="34" charset="0"/>
              <a:buChar char="•"/>
            </a:pPr>
            <a:endParaRPr lang="en-US" dirty="0">
              <a:latin typeface="Calibri" panose="020F0502020204030204" pitchFamily="34" charset="0"/>
            </a:endParaRPr>
          </a:p>
          <a:p>
            <a:pPr marL="285750" indent="-285750" algn="just">
              <a:buFont typeface="Arial" panose="020B0604020202020204" pitchFamily="34" charset="0"/>
              <a:buChar char="•"/>
            </a:pPr>
            <a:r>
              <a:rPr lang="en-US" dirty="0">
                <a:latin typeface="Calibri" panose="020F0502020204030204" pitchFamily="34" charset="0"/>
              </a:rPr>
              <a:t>To analyze the data according to maize systems we collected the spatially explicit data of </a:t>
            </a:r>
            <a:r>
              <a:rPr lang="en-US" dirty="0" smtClean="0">
                <a:latin typeface="Calibri" panose="020F0502020204030204" pitchFamily="34" charset="0"/>
              </a:rPr>
              <a:t>green </a:t>
            </a:r>
            <a:r>
              <a:rPr lang="en-US" dirty="0">
                <a:latin typeface="Calibri" panose="020F0502020204030204" pitchFamily="34" charset="0"/>
              </a:rPr>
              <a:t>water (in millimeters) modeled for 1996-2005 by </a:t>
            </a:r>
            <a:r>
              <a:rPr lang="en-US" dirty="0" err="1">
                <a:latin typeface="Calibri" panose="020F0502020204030204" pitchFamily="34" charset="0"/>
              </a:rPr>
              <a:t>Mekonnen</a:t>
            </a:r>
            <a:r>
              <a:rPr lang="en-US" dirty="0">
                <a:latin typeface="Calibri" panose="020F0502020204030204" pitchFamily="34" charset="0"/>
              </a:rPr>
              <a:t> and Hoekstra (2010) available in a 5 by 5 ARC minute raster grid and spatially explicit data about maize production modelled for 2005 by You et al. (2014), also available at the same resolution. </a:t>
            </a:r>
            <a:endParaRPr lang="es-MX" dirty="0">
              <a:latin typeface="Calibri" panose="020F0502020204030204" pitchFamily="34" charset="0"/>
            </a:endParaRPr>
          </a:p>
        </p:txBody>
      </p:sp>
      <p:sp>
        <p:nvSpPr>
          <p:cNvPr id="13" name="12 CuadroTexto"/>
          <p:cNvSpPr txBox="1"/>
          <p:nvPr/>
        </p:nvSpPr>
        <p:spPr>
          <a:xfrm>
            <a:off x="5631785" y="3495282"/>
            <a:ext cx="3258324" cy="246221"/>
          </a:xfrm>
          <a:prstGeom prst="rect">
            <a:avLst/>
          </a:prstGeom>
          <a:noFill/>
        </p:spPr>
        <p:txBody>
          <a:bodyPr wrap="square" rtlCol="0">
            <a:spAutoFit/>
          </a:bodyPr>
          <a:lstStyle/>
          <a:p>
            <a:r>
              <a:rPr lang="es-MX" sz="1000" dirty="0" err="1" smtClean="0">
                <a:latin typeface="Calibri" panose="020F0502020204030204" pitchFamily="34" charset="0"/>
              </a:rPr>
              <a:t>Photo</a:t>
            </a:r>
            <a:r>
              <a:rPr lang="es-MX" sz="1000" dirty="0" smtClean="0">
                <a:latin typeface="Calibri" panose="020F0502020204030204" pitchFamily="34" charset="0"/>
              </a:rPr>
              <a:t> </a:t>
            </a:r>
            <a:r>
              <a:rPr lang="es-MX" sz="1000" dirty="0" err="1" smtClean="0">
                <a:latin typeface="Calibri" panose="020F0502020204030204" pitchFamily="34" charset="0"/>
              </a:rPr>
              <a:t>credit</a:t>
            </a:r>
            <a:r>
              <a:rPr lang="es-MX" sz="1000" dirty="0">
                <a:latin typeface="Calibri" panose="020F0502020204030204" pitchFamily="34" charset="0"/>
              </a:rPr>
              <a:t>: Iván Montes de Oca </a:t>
            </a:r>
            <a:r>
              <a:rPr lang="es-MX" sz="1000" dirty="0" err="1">
                <a:latin typeface="Calibri" panose="020F0502020204030204" pitchFamily="34" charset="0"/>
              </a:rPr>
              <a:t>Cacheux</a:t>
            </a:r>
            <a:endParaRPr lang="en-US" sz="1000" dirty="0">
              <a:latin typeface="Calibri" panose="020F0502020204030204" pitchFamily="34" charset="0"/>
            </a:endParaRPr>
          </a:p>
        </p:txBody>
      </p:sp>
      <p:pic>
        <p:nvPicPr>
          <p:cNvPr id="2050" name="Picture 2" descr="C:\Users\eurquiza\Downloads\IMDOC0947 Zea may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7571" y="1254271"/>
            <a:ext cx="3300139" cy="2189092"/>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5647571" y="4345289"/>
            <a:ext cx="3300139" cy="1938992"/>
          </a:xfrm>
          <a:prstGeom prst="rect">
            <a:avLst/>
          </a:prstGeom>
          <a:solidFill>
            <a:schemeClr val="accent3">
              <a:lumMod val="20000"/>
              <a:lumOff val="80000"/>
            </a:schemeClr>
          </a:solidFill>
        </p:spPr>
        <p:txBody>
          <a:bodyPr wrap="square" rtlCol="0">
            <a:spAutoFit/>
          </a:bodyPr>
          <a:lstStyle/>
          <a:p>
            <a:pPr algn="ctr"/>
            <a:r>
              <a:rPr lang="en-US" sz="1200" b="1" dirty="0" smtClean="0">
                <a:latin typeface="Calibri" panose="020F0502020204030204" pitchFamily="34" charset="0"/>
              </a:rPr>
              <a:t>Pixel classification</a:t>
            </a:r>
          </a:p>
          <a:p>
            <a:pPr algn="ctr"/>
            <a:endParaRPr lang="en-US" sz="1200" b="1" dirty="0" smtClean="0">
              <a:latin typeface="Calibri" panose="020F0502020204030204" pitchFamily="34" charset="0"/>
            </a:endParaRPr>
          </a:p>
          <a:p>
            <a:r>
              <a:rPr lang="en-US" sz="1200" dirty="0" err="1" smtClean="0">
                <a:latin typeface="Calibri" panose="020F0502020204030204" pitchFamily="34" charset="0"/>
              </a:rPr>
              <a:t>Rainfed</a:t>
            </a:r>
            <a:r>
              <a:rPr lang="en-US" sz="1200" dirty="0" smtClean="0">
                <a:latin typeface="Calibri" panose="020F0502020204030204" pitchFamily="34" charset="0"/>
              </a:rPr>
              <a:t>: Less than 25% of the maize area is irrigated. </a:t>
            </a:r>
          </a:p>
          <a:p>
            <a:endParaRPr lang="en-US" sz="1200" dirty="0" smtClean="0">
              <a:latin typeface="Calibri" panose="020F0502020204030204" pitchFamily="34" charset="0"/>
            </a:endParaRPr>
          </a:p>
          <a:p>
            <a:r>
              <a:rPr lang="en-US" sz="1200" dirty="0" smtClean="0">
                <a:latin typeface="Calibri" panose="020F0502020204030204" pitchFamily="34" charset="0"/>
              </a:rPr>
              <a:t>Mixed: Between 25 and 75% of the maize area is irrigated.</a:t>
            </a:r>
          </a:p>
          <a:p>
            <a:endParaRPr lang="en-US" sz="1200" dirty="0" smtClean="0">
              <a:latin typeface="Calibri" panose="020F0502020204030204" pitchFamily="34" charset="0"/>
            </a:endParaRPr>
          </a:p>
          <a:p>
            <a:r>
              <a:rPr lang="en-US" sz="1200" dirty="0" smtClean="0">
                <a:latin typeface="Calibri" panose="020F0502020204030204" pitchFamily="34" charset="0"/>
              </a:rPr>
              <a:t>Irrigated: More than 75% of the maize area is irrigated.</a:t>
            </a:r>
            <a:endParaRPr lang="en-US" sz="1200" dirty="0">
              <a:latin typeface="Calibri" panose="020F0502020204030204" pitchFamily="34" charset="0"/>
            </a:endParaRPr>
          </a:p>
        </p:txBody>
      </p:sp>
      <p:sp>
        <p:nvSpPr>
          <p:cNvPr id="9" name="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38406458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6.2</a:t>
            </a:r>
            <a:endParaRPr lang="en-US" sz="1800" b="1" dirty="0">
              <a:solidFill>
                <a:srgbClr val="663300"/>
              </a:solidFill>
              <a:latin typeface="Calibri" panose="020F0502020204030204" pitchFamily="34" charset="0"/>
            </a:endParaRPr>
          </a:p>
        </p:txBody>
      </p:sp>
      <p:sp>
        <p:nvSpPr>
          <p:cNvPr id="5" name="4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7" name="Picture 2" descr="N:\análisis de riesgo\PMyCRG\Valoracion de la agrobiodiversidad\TEEB\Otros\FASE 2 - valuation\análisis geo-espacial\Análisis espacial - Daniel Ortiz\Archivos_Mapas Esme_h2o_green_grey_22sep2016\Entrega_22sep2016\Mapas\Mapa_Cat_gn_mmyr_ECU.jpg"/>
          <p:cNvPicPr/>
          <p:nvPr/>
        </p:nvPicPr>
        <p:blipFill>
          <a:blip r:embed="rId2">
            <a:extLst>
              <a:ext uri="{28A0092B-C50C-407E-A947-70E740481C1C}">
                <a14:useLocalDpi xmlns:a14="http://schemas.microsoft.com/office/drawing/2010/main" val="0"/>
              </a:ext>
            </a:extLst>
          </a:blip>
          <a:srcRect/>
          <a:stretch>
            <a:fillRect/>
          </a:stretch>
        </p:blipFill>
        <p:spPr bwMode="auto">
          <a:xfrm>
            <a:off x="1" y="986215"/>
            <a:ext cx="3211736" cy="2351663"/>
          </a:xfrm>
          <a:prstGeom prst="rect">
            <a:avLst/>
          </a:prstGeom>
          <a:noFill/>
          <a:extLst/>
        </p:spPr>
      </p:pic>
      <p:sp>
        <p:nvSpPr>
          <p:cNvPr id="2" name="1 Rectángulo"/>
          <p:cNvSpPr/>
          <p:nvPr/>
        </p:nvSpPr>
        <p:spPr>
          <a:xfrm>
            <a:off x="3294863" y="1057343"/>
            <a:ext cx="5683416" cy="2677656"/>
          </a:xfrm>
          <a:prstGeom prst="rect">
            <a:avLst/>
          </a:prstGeom>
        </p:spPr>
        <p:txBody>
          <a:bodyPr wrap="square">
            <a:spAutoFit/>
          </a:bodyPr>
          <a:lstStyle/>
          <a:p>
            <a:r>
              <a:rPr lang="en-US" dirty="0">
                <a:latin typeface="Calibri" panose="020F0502020204030204" pitchFamily="34" charset="0"/>
              </a:rPr>
              <a:t>For Ecuador we had a total of </a:t>
            </a:r>
            <a:r>
              <a:rPr lang="en-US" dirty="0" smtClean="0">
                <a:latin typeface="Calibri" panose="020F0502020204030204" pitchFamily="34" charset="0"/>
              </a:rPr>
              <a:t>1,819 </a:t>
            </a:r>
            <a:r>
              <a:rPr lang="en-US" dirty="0">
                <a:latin typeface="Calibri" panose="020F0502020204030204" pitchFamily="34" charset="0"/>
              </a:rPr>
              <a:t>pixels.  Of these, 202 were irrigated, 101 were mixed and 1,516 were </a:t>
            </a:r>
            <a:r>
              <a:rPr lang="en-US" dirty="0" err="1">
                <a:latin typeface="Calibri" panose="020F0502020204030204" pitchFamily="34" charset="0"/>
              </a:rPr>
              <a:t>rainfed</a:t>
            </a:r>
            <a:r>
              <a:rPr lang="en-US" dirty="0">
                <a:latin typeface="Calibri" panose="020F0502020204030204" pitchFamily="34" charset="0"/>
              </a:rPr>
              <a:t>. </a:t>
            </a:r>
            <a:endParaRPr lang="en-US" dirty="0" smtClean="0">
              <a:latin typeface="Calibri" panose="020F0502020204030204" pitchFamily="34" charset="0"/>
            </a:endParaRPr>
          </a:p>
          <a:p>
            <a:endParaRPr lang="es-MX" dirty="0">
              <a:latin typeface="Calibri" panose="020F0502020204030204" pitchFamily="34" charset="0"/>
            </a:endParaRPr>
          </a:p>
          <a:p>
            <a:r>
              <a:rPr lang="en-US" dirty="0" err="1">
                <a:latin typeface="Calibri" panose="020F0502020204030204" pitchFamily="34" charset="0"/>
              </a:rPr>
              <a:t>Rainfed</a:t>
            </a:r>
            <a:r>
              <a:rPr lang="en-US" dirty="0">
                <a:latin typeface="Calibri" panose="020F0502020204030204" pitchFamily="34" charset="0"/>
              </a:rPr>
              <a:t> areas comprised 78.5% of the total harvested maize area, 68% of the country´s maize production, and used 79.7% of the total green water </a:t>
            </a:r>
            <a:r>
              <a:rPr lang="en-US" dirty="0" smtClean="0">
                <a:latin typeface="Calibri" panose="020F0502020204030204" pitchFamily="34" charset="0"/>
              </a:rPr>
              <a:t>use.</a:t>
            </a:r>
          </a:p>
          <a:p>
            <a:endParaRPr lang="en-US" dirty="0" smtClean="0">
              <a:latin typeface="Calibri" panose="020F0502020204030204" pitchFamily="34" charset="0"/>
            </a:endParaRPr>
          </a:p>
          <a:p>
            <a:r>
              <a:rPr lang="en-US" dirty="0" err="1" smtClean="0">
                <a:latin typeface="Calibri" panose="020F0502020204030204" pitchFamily="34" charset="0"/>
              </a:rPr>
              <a:t>Rainfed</a:t>
            </a:r>
            <a:r>
              <a:rPr lang="en-US" dirty="0" smtClean="0">
                <a:latin typeface="Calibri" panose="020F0502020204030204" pitchFamily="34" charset="0"/>
              </a:rPr>
              <a:t> </a:t>
            </a:r>
            <a:r>
              <a:rPr lang="en-US" dirty="0">
                <a:latin typeface="Calibri" panose="020F0502020204030204" pitchFamily="34" charset="0"/>
              </a:rPr>
              <a:t>areas used the greatest amount of green and blue water in absolute terms. </a:t>
            </a:r>
            <a:endParaRPr lang="en-US" dirty="0" smtClean="0">
              <a:latin typeface="Calibri" panose="020F0502020204030204" pitchFamily="34" charset="0"/>
            </a:endParaRPr>
          </a:p>
          <a:p>
            <a:endParaRPr lang="en-US" dirty="0" smtClean="0">
              <a:latin typeface="Calibri" panose="020F0502020204030204" pitchFamily="34" charset="0"/>
            </a:endParaRPr>
          </a:p>
          <a:p>
            <a:r>
              <a:rPr lang="en-US" dirty="0" smtClean="0">
                <a:latin typeface="Calibri" panose="020F0502020204030204" pitchFamily="34" charset="0"/>
              </a:rPr>
              <a:t>Per hectare irrigated </a:t>
            </a:r>
            <a:r>
              <a:rPr lang="en-US" dirty="0">
                <a:latin typeface="Calibri" panose="020F0502020204030204" pitchFamily="34" charset="0"/>
              </a:rPr>
              <a:t>areas showed the greatest use of green water per ha, while mixed areas the greatest use of blue water. </a:t>
            </a:r>
          </a:p>
        </p:txBody>
      </p:sp>
      <p:sp>
        <p:nvSpPr>
          <p:cNvPr id="11" name="10 CuadroTexto"/>
          <p:cNvSpPr txBox="1"/>
          <p:nvPr/>
        </p:nvSpPr>
        <p:spPr>
          <a:xfrm>
            <a:off x="1" y="6393519"/>
            <a:ext cx="9144000"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Ecuador: USD 0.165 per cubic </a:t>
            </a:r>
            <a:r>
              <a:rPr lang="en-US" sz="1200" dirty="0">
                <a:latin typeface="Calibri" panose="020F0502020204030204" pitchFamily="34" charset="0"/>
              </a:rPr>
              <a:t>meter (Y. Cartagena Ayala, personal communication, 2016)</a:t>
            </a:r>
          </a:p>
          <a:p>
            <a:r>
              <a:rPr lang="en-US" sz="1200" dirty="0" smtClean="0">
                <a:latin typeface="Calibri" panose="020F0502020204030204" pitchFamily="34" charset="0"/>
              </a:rPr>
              <a:t>Cost of maize in 2005: USD 345 per ton (FAOSTAT, 2016)</a:t>
            </a:r>
            <a:endParaRPr lang="en-US" sz="1200" dirty="0">
              <a:latin typeface="Calibri" panose="020F0502020204030204" pitchFamily="34" charset="0"/>
            </a:endParaRPr>
          </a:p>
        </p:txBody>
      </p:sp>
      <p:sp>
        <p:nvSpPr>
          <p:cNvPr id="12" name="11 CuadroTexto"/>
          <p:cNvSpPr txBox="1"/>
          <p:nvPr/>
        </p:nvSpPr>
        <p:spPr>
          <a:xfrm>
            <a:off x="243323" y="730402"/>
            <a:ext cx="1758278" cy="307777"/>
          </a:xfrm>
          <a:prstGeom prst="rect">
            <a:avLst/>
          </a:prstGeom>
          <a:noFill/>
        </p:spPr>
        <p:txBody>
          <a:bodyPr wrap="square" rtlCol="0">
            <a:spAutoFit/>
          </a:bodyPr>
          <a:lstStyle/>
          <a:p>
            <a:r>
              <a:rPr lang="es-MX" b="1" dirty="0" smtClean="0">
                <a:solidFill>
                  <a:srgbClr val="663300"/>
                </a:solidFill>
              </a:rPr>
              <a:t>ECUADOR</a:t>
            </a:r>
            <a:endParaRPr lang="en-US" b="1" dirty="0">
              <a:solidFill>
                <a:srgbClr val="663300"/>
              </a:solidFill>
            </a:endParaRPr>
          </a:p>
        </p:txBody>
      </p:sp>
      <p:graphicFrame>
        <p:nvGraphicFramePr>
          <p:cNvPr id="6" name="5 Tabla"/>
          <p:cNvGraphicFramePr>
            <a:graphicFrameLocks noGrp="1"/>
          </p:cNvGraphicFramePr>
          <p:nvPr>
            <p:extLst>
              <p:ext uri="{D42A27DB-BD31-4B8C-83A1-F6EECF244321}">
                <p14:modId xmlns:p14="http://schemas.microsoft.com/office/powerpoint/2010/main" val="3506655683"/>
              </p:ext>
            </p:extLst>
          </p:nvPr>
        </p:nvGraphicFramePr>
        <p:xfrm>
          <a:off x="2410160" y="3899424"/>
          <a:ext cx="6590258" cy="981456"/>
        </p:xfrm>
        <a:graphic>
          <a:graphicData uri="http://schemas.openxmlformats.org/drawingml/2006/table">
            <a:tbl>
              <a:tblPr firstRow="1" firstCol="1" bandRow="1">
                <a:tableStyleId>{2D5ABB26-0587-4C30-8999-92F81FD0307C}</a:tableStyleId>
              </a:tblPr>
              <a:tblGrid>
                <a:gridCol w="695137">
                  <a:extLst>
                    <a:ext uri="{9D8B030D-6E8A-4147-A177-3AD203B41FA5}">
                      <a16:colId xmlns:a16="http://schemas.microsoft.com/office/drawing/2014/main" val="20000"/>
                    </a:ext>
                  </a:extLst>
                </a:gridCol>
                <a:gridCol w="1047220">
                  <a:extLst>
                    <a:ext uri="{9D8B030D-6E8A-4147-A177-3AD203B41FA5}">
                      <a16:colId xmlns:a16="http://schemas.microsoft.com/office/drawing/2014/main" val="20001"/>
                    </a:ext>
                  </a:extLst>
                </a:gridCol>
                <a:gridCol w="1002081">
                  <a:extLst>
                    <a:ext uri="{9D8B030D-6E8A-4147-A177-3AD203B41FA5}">
                      <a16:colId xmlns:a16="http://schemas.microsoft.com/office/drawing/2014/main" val="20002"/>
                    </a:ext>
                  </a:extLst>
                </a:gridCol>
                <a:gridCol w="947914">
                  <a:extLst>
                    <a:ext uri="{9D8B030D-6E8A-4147-A177-3AD203B41FA5}">
                      <a16:colId xmlns:a16="http://schemas.microsoft.com/office/drawing/2014/main" val="20003"/>
                    </a:ext>
                  </a:extLst>
                </a:gridCol>
                <a:gridCol w="965968">
                  <a:extLst>
                    <a:ext uri="{9D8B030D-6E8A-4147-A177-3AD203B41FA5}">
                      <a16:colId xmlns:a16="http://schemas.microsoft.com/office/drawing/2014/main" val="20004"/>
                    </a:ext>
                  </a:extLst>
                </a:gridCol>
                <a:gridCol w="1011109">
                  <a:extLst>
                    <a:ext uri="{9D8B030D-6E8A-4147-A177-3AD203B41FA5}">
                      <a16:colId xmlns:a16="http://schemas.microsoft.com/office/drawing/2014/main" val="20005"/>
                    </a:ext>
                  </a:extLst>
                </a:gridCol>
                <a:gridCol w="920829">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err="1">
                          <a:effectLst/>
                          <a:latin typeface="Calibri" panose="020F0502020204030204" pitchFamily="34" charset="0"/>
                        </a:rPr>
                        <a:t>Rainfed</a:t>
                      </a:r>
                      <a:r>
                        <a:rPr lang="en-US" sz="1200" b="1" dirty="0">
                          <a:effectLst/>
                          <a:latin typeface="Calibri" panose="020F0502020204030204" pitchFamily="34" charset="0"/>
                        </a:rPr>
                        <a:t>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Mixed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just">
                        <a:lnSpc>
                          <a:spcPct val="115000"/>
                        </a:lnSpc>
                        <a:spcAft>
                          <a:spcPts val="0"/>
                        </a:spcAft>
                      </a:pPr>
                      <a:r>
                        <a:rPr lang="en-US" sz="1200" b="1" dirty="0">
                          <a:effectLst/>
                          <a:latin typeface="Calibri" panose="020F0502020204030204" pitchFamily="34" charset="0"/>
                        </a:rPr>
                        <a:t>Irrigated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in USD</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in USD</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in USD</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848,588,498</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140,017,102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65,395,528</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10,790,262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151,368,854</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24,975,861</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124460">
                <a:tc>
                  <a:txBody>
                    <a:bodyPr/>
                    <a:lstStyle/>
                    <a:p>
                      <a:pPr algn="just">
                        <a:lnSpc>
                          <a:spcPct val="115000"/>
                        </a:lnSpc>
                        <a:spcAft>
                          <a:spcPts val="0"/>
                        </a:spcAft>
                      </a:pPr>
                      <a:r>
                        <a:rPr lang="en-US" sz="1200">
                          <a:effectLst/>
                          <a:latin typeface="Calibri" panose="020F0502020204030204" pitchFamily="34" charset="0"/>
                        </a:rPr>
                        <a:t>Per ha</a:t>
                      </a:r>
                      <a:endParaRPr lang="en-US" sz="120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55.2</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9.1</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63.8</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10.5</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72.3</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11.9</a:t>
                      </a:r>
                      <a:endParaRPr lang="en-US" sz="1200" dirty="0">
                        <a:effectLst/>
                        <a:latin typeface="Calibri" panose="020F0502020204030204" pitchFamily="34" charset="0"/>
                        <a:ea typeface="Times New Roman"/>
                        <a:cs typeface="Times New Roman"/>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509988539"/>
              </p:ext>
            </p:extLst>
          </p:nvPr>
        </p:nvGraphicFramePr>
        <p:xfrm>
          <a:off x="2410161" y="5191849"/>
          <a:ext cx="6590257" cy="981456"/>
        </p:xfrm>
        <a:graphic>
          <a:graphicData uri="http://schemas.openxmlformats.org/drawingml/2006/table">
            <a:tbl>
              <a:tblPr firstRow="1" firstCol="1" bandRow="1">
                <a:tableStyleId>{2D5ABB26-0587-4C30-8999-92F81FD0307C}</a:tableStyleId>
              </a:tblPr>
              <a:tblGrid>
                <a:gridCol w="535345">
                  <a:extLst>
                    <a:ext uri="{9D8B030D-6E8A-4147-A177-3AD203B41FA5}">
                      <a16:colId xmlns:a16="http://schemas.microsoft.com/office/drawing/2014/main" val="20000"/>
                    </a:ext>
                  </a:extLst>
                </a:gridCol>
                <a:gridCol w="1024535">
                  <a:extLst>
                    <a:ext uri="{9D8B030D-6E8A-4147-A177-3AD203B41FA5}">
                      <a16:colId xmlns:a16="http://schemas.microsoft.com/office/drawing/2014/main" val="20001"/>
                    </a:ext>
                  </a:extLst>
                </a:gridCol>
                <a:gridCol w="1024534">
                  <a:extLst>
                    <a:ext uri="{9D8B030D-6E8A-4147-A177-3AD203B41FA5}">
                      <a16:colId xmlns:a16="http://schemas.microsoft.com/office/drawing/2014/main" val="20002"/>
                    </a:ext>
                  </a:extLst>
                </a:gridCol>
                <a:gridCol w="987617">
                  <a:extLst>
                    <a:ext uri="{9D8B030D-6E8A-4147-A177-3AD203B41FA5}">
                      <a16:colId xmlns:a16="http://schemas.microsoft.com/office/drawing/2014/main" val="20003"/>
                    </a:ext>
                  </a:extLst>
                </a:gridCol>
                <a:gridCol w="1052226">
                  <a:extLst>
                    <a:ext uri="{9D8B030D-6E8A-4147-A177-3AD203B41FA5}">
                      <a16:colId xmlns:a16="http://schemas.microsoft.com/office/drawing/2014/main" val="20004"/>
                    </a:ext>
                  </a:extLst>
                </a:gridCol>
                <a:gridCol w="941465">
                  <a:extLst>
                    <a:ext uri="{9D8B030D-6E8A-4147-A177-3AD203B41FA5}">
                      <a16:colId xmlns:a16="http://schemas.microsoft.com/office/drawing/2014/main" val="20005"/>
                    </a:ext>
                  </a:extLst>
                </a:gridCol>
                <a:gridCol w="1024535">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err="1">
                          <a:effectLst/>
                          <a:latin typeface="Calibri" panose="020F0502020204030204" pitchFamily="34" charset="0"/>
                        </a:rPr>
                        <a:t>Rainfed</a:t>
                      </a:r>
                      <a:r>
                        <a:rPr lang="en-US" sz="1200" b="1" dirty="0">
                          <a:effectLst/>
                          <a:latin typeface="Calibri" panose="020F0502020204030204" pitchFamily="34" charset="0"/>
                        </a:rPr>
                        <a:t>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Mixed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just">
                        <a:lnSpc>
                          <a:spcPct val="115000"/>
                        </a:lnSpc>
                        <a:spcAft>
                          <a:spcPts val="0"/>
                        </a:spcAft>
                      </a:pPr>
                      <a:r>
                        <a:rPr lang="en-US" sz="1200" b="1" dirty="0">
                          <a:effectLst/>
                          <a:latin typeface="Calibri" panose="020F0502020204030204" pitchFamily="34" charset="0"/>
                        </a:rPr>
                        <a:t>Irrigated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of maize production</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of green </a:t>
                      </a:r>
                      <a:r>
                        <a:rPr lang="en-US" sz="1000" dirty="0">
                          <a:effectLst/>
                          <a:latin typeface="Calibri" panose="020F0502020204030204" pitchFamily="34" charset="0"/>
                        </a:rPr>
                        <a:t>water</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180,698,476</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140,017,102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39,346,180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10,790,262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45,485,593</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24,975,861</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124460">
                <a:tc gridSpan="2">
                  <a:txBody>
                    <a:bodyPr/>
                    <a:lstStyle/>
                    <a:p>
                      <a:pPr algn="just">
                        <a:lnSpc>
                          <a:spcPct val="115000"/>
                        </a:lnSpc>
                        <a:spcAft>
                          <a:spcPts val="0"/>
                        </a:spcAft>
                      </a:pPr>
                      <a:r>
                        <a:rPr lang="en-US" sz="1200" dirty="0">
                          <a:effectLst/>
                          <a:latin typeface="Calibri" panose="020F0502020204030204" pitchFamily="34" charset="0"/>
                        </a:rPr>
                        <a:t>% of production</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77.5</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27.4</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54.9</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 name="9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42761018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6.2</a:t>
            </a:r>
            <a:endParaRPr lang="en-US" sz="1800" b="1" dirty="0">
              <a:solidFill>
                <a:srgbClr val="663300"/>
              </a:solidFill>
              <a:latin typeface="Calibri" panose="020F0502020204030204" pitchFamily="34" charset="0"/>
            </a:endParaRPr>
          </a:p>
        </p:txBody>
      </p:sp>
      <p:sp>
        <p:nvSpPr>
          <p:cNvPr id="5" name="4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8" name="Picture 3" descr="N:\análisis de riesgo\PMyCRG\Valoracion de la agrobiodiversidad\TEEB\Otros\FASE 2 - valuation\análisis geo-espacial\Análisis espacial - Daniel Ortiz\Archivos_Mapas Esme_h2o_green_grey_22sep2016\Entrega_22sep2016\Mapas\Mapa_Cat_gn_mmyr_MEX.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61" y="871535"/>
            <a:ext cx="3650044" cy="2838963"/>
          </a:xfrm>
          <a:prstGeom prst="rect">
            <a:avLst/>
          </a:prstGeom>
          <a:noFill/>
          <a:extLst/>
        </p:spPr>
      </p:pic>
      <p:sp>
        <p:nvSpPr>
          <p:cNvPr id="6" name="5 CuadroTexto"/>
          <p:cNvSpPr txBox="1"/>
          <p:nvPr/>
        </p:nvSpPr>
        <p:spPr>
          <a:xfrm>
            <a:off x="137915" y="563759"/>
            <a:ext cx="1758278" cy="307777"/>
          </a:xfrm>
          <a:prstGeom prst="rect">
            <a:avLst/>
          </a:prstGeom>
          <a:noFill/>
        </p:spPr>
        <p:txBody>
          <a:bodyPr wrap="square" rtlCol="0">
            <a:spAutoFit/>
          </a:bodyPr>
          <a:lstStyle/>
          <a:p>
            <a:r>
              <a:rPr lang="es-MX" b="1" dirty="0" smtClean="0">
                <a:solidFill>
                  <a:srgbClr val="663300"/>
                </a:solidFill>
              </a:rPr>
              <a:t>MEXICO</a:t>
            </a:r>
            <a:endParaRPr lang="en-US" b="1" dirty="0">
              <a:solidFill>
                <a:srgbClr val="663300"/>
              </a:solidFill>
            </a:endParaRPr>
          </a:p>
        </p:txBody>
      </p:sp>
      <p:sp>
        <p:nvSpPr>
          <p:cNvPr id="7" name="6 CuadroTexto"/>
          <p:cNvSpPr txBox="1"/>
          <p:nvPr/>
        </p:nvSpPr>
        <p:spPr>
          <a:xfrm>
            <a:off x="7557" y="6396335"/>
            <a:ext cx="9136443"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Mexico: USD </a:t>
            </a:r>
            <a:r>
              <a:rPr lang="en-US" sz="1200" dirty="0">
                <a:latin typeface="Calibri" panose="020F0502020204030204" pitchFamily="34" charset="0"/>
              </a:rPr>
              <a:t>0.184 </a:t>
            </a:r>
            <a:r>
              <a:rPr lang="en-US" sz="1200" dirty="0" smtClean="0">
                <a:latin typeface="Calibri" panose="020F0502020204030204" pitchFamily="34" charset="0"/>
              </a:rPr>
              <a:t>per cubic </a:t>
            </a:r>
            <a:r>
              <a:rPr lang="en-US" sz="1200" dirty="0">
                <a:latin typeface="Calibri" panose="020F0502020204030204" pitchFamily="34" charset="0"/>
              </a:rPr>
              <a:t>meter (C. Cabrera </a:t>
            </a:r>
            <a:r>
              <a:rPr lang="en-US" sz="1200" dirty="0" err="1">
                <a:latin typeface="Calibri" panose="020F0502020204030204" pitchFamily="34" charset="0"/>
              </a:rPr>
              <a:t>Cedillo</a:t>
            </a:r>
            <a:r>
              <a:rPr lang="en-US" sz="1200" dirty="0">
                <a:latin typeface="Calibri" panose="020F0502020204030204" pitchFamily="34" charset="0"/>
              </a:rPr>
              <a:t>, personal communication, 2016)</a:t>
            </a:r>
          </a:p>
          <a:p>
            <a:r>
              <a:rPr lang="en-US" sz="1200" dirty="0" smtClean="0">
                <a:latin typeface="Calibri" panose="020F0502020204030204" pitchFamily="34" charset="0"/>
              </a:rPr>
              <a:t>Cost of maize in 2005: USD 144.9 per ton (FAOSTAT, 2016)</a:t>
            </a:r>
            <a:endParaRPr lang="en-US" sz="1200" dirty="0">
              <a:latin typeface="Calibri" panose="020F0502020204030204" pitchFamily="34" charset="0"/>
            </a:endParaRPr>
          </a:p>
        </p:txBody>
      </p:sp>
      <p:sp>
        <p:nvSpPr>
          <p:cNvPr id="2" name="1 Rectángulo"/>
          <p:cNvSpPr/>
          <p:nvPr/>
        </p:nvSpPr>
        <p:spPr>
          <a:xfrm>
            <a:off x="3726004" y="871535"/>
            <a:ext cx="5202619" cy="2893100"/>
          </a:xfrm>
          <a:prstGeom prst="rect">
            <a:avLst/>
          </a:prstGeom>
        </p:spPr>
        <p:txBody>
          <a:bodyPr wrap="square">
            <a:spAutoFit/>
          </a:bodyPr>
          <a:lstStyle/>
          <a:p>
            <a:r>
              <a:rPr lang="en-US" dirty="0">
                <a:latin typeface="Calibri" panose="020F0502020204030204" pitchFamily="34" charset="0"/>
              </a:rPr>
              <a:t>For Mexico a total of </a:t>
            </a:r>
            <a:r>
              <a:rPr lang="en-US" dirty="0" smtClean="0">
                <a:latin typeface="Calibri" panose="020F0502020204030204" pitchFamily="34" charset="0"/>
              </a:rPr>
              <a:t>9,453 </a:t>
            </a:r>
            <a:r>
              <a:rPr lang="en-US" dirty="0">
                <a:latin typeface="Calibri" panose="020F0502020204030204" pitchFamily="34" charset="0"/>
              </a:rPr>
              <a:t>pixels were used, of which 83.5% were </a:t>
            </a:r>
            <a:r>
              <a:rPr lang="en-US" dirty="0" err="1">
                <a:latin typeface="Calibri" panose="020F0502020204030204" pitchFamily="34" charset="0"/>
              </a:rPr>
              <a:t>rainfed</a:t>
            </a:r>
            <a:r>
              <a:rPr lang="en-US" dirty="0">
                <a:latin typeface="Calibri" panose="020F0502020204030204" pitchFamily="34" charset="0"/>
              </a:rPr>
              <a:t>, 8.7% mixed and 7.7% were irrigated. </a:t>
            </a:r>
            <a:endParaRPr lang="en-US" dirty="0" smtClean="0">
              <a:latin typeface="Calibri" panose="020F0502020204030204" pitchFamily="34" charset="0"/>
            </a:endParaRPr>
          </a:p>
          <a:p>
            <a:endParaRPr lang="en-US" dirty="0">
              <a:latin typeface="Calibri" panose="020F0502020204030204" pitchFamily="34" charset="0"/>
            </a:endParaRPr>
          </a:p>
          <a:p>
            <a:r>
              <a:rPr lang="en-US" dirty="0" smtClean="0">
                <a:latin typeface="Calibri" panose="020F0502020204030204" pitchFamily="34" charset="0"/>
              </a:rPr>
              <a:t>Irrigated </a:t>
            </a:r>
            <a:r>
              <a:rPr lang="en-US" dirty="0">
                <a:latin typeface="Calibri" panose="020F0502020204030204" pitchFamily="34" charset="0"/>
              </a:rPr>
              <a:t>pixels had the smallest cultivated area (9.3%) but contributed 12.9% of the entire maize production. </a:t>
            </a:r>
            <a:r>
              <a:rPr lang="en-US" dirty="0" err="1">
                <a:latin typeface="Calibri" panose="020F0502020204030204" pitchFamily="34" charset="0"/>
              </a:rPr>
              <a:t>Rainfed</a:t>
            </a:r>
            <a:r>
              <a:rPr lang="en-US" dirty="0">
                <a:latin typeface="Calibri" panose="020F0502020204030204" pitchFamily="34" charset="0"/>
              </a:rPr>
              <a:t> areas accounted for close to 76.6% of the green water use and 72.5% of the blue water </a:t>
            </a:r>
            <a:r>
              <a:rPr lang="en-US" dirty="0" smtClean="0">
                <a:latin typeface="Calibri" panose="020F0502020204030204" pitchFamily="34" charset="0"/>
              </a:rPr>
              <a:t>consumption. </a:t>
            </a:r>
          </a:p>
          <a:p>
            <a:endParaRPr lang="en-US" dirty="0" smtClean="0">
              <a:latin typeface="Calibri" panose="020F0502020204030204" pitchFamily="34" charset="0"/>
            </a:endParaRPr>
          </a:p>
          <a:p>
            <a:r>
              <a:rPr lang="en-US" dirty="0">
                <a:latin typeface="Calibri" panose="020F0502020204030204" pitchFamily="34" charset="0"/>
              </a:rPr>
              <a:t>Per hectare, mixed units used up the greatest amount of green water (581.5 m3), followed by irrigated (487.1 m3) and </a:t>
            </a:r>
            <a:r>
              <a:rPr lang="en-US" dirty="0" err="1">
                <a:latin typeface="Calibri" panose="020F0502020204030204" pitchFamily="34" charset="0"/>
              </a:rPr>
              <a:t>rainfed</a:t>
            </a:r>
            <a:r>
              <a:rPr lang="en-US" dirty="0">
                <a:latin typeface="Calibri" panose="020F0502020204030204" pitchFamily="34" charset="0"/>
              </a:rPr>
              <a:t> units (347.5 m3), whereas blue water use was greatest among irrigated (9.1 m3/ha) compared to mixed (8.5 m3/ha) and </a:t>
            </a:r>
            <a:r>
              <a:rPr lang="en-US" dirty="0" err="1">
                <a:latin typeface="Calibri" panose="020F0502020204030204" pitchFamily="34" charset="0"/>
              </a:rPr>
              <a:t>rainfed</a:t>
            </a:r>
            <a:r>
              <a:rPr lang="en-US" dirty="0">
                <a:latin typeface="Calibri" panose="020F0502020204030204" pitchFamily="34" charset="0"/>
              </a:rPr>
              <a:t> (4.5 m3/ha) areas. </a:t>
            </a:r>
          </a:p>
        </p:txBody>
      </p:sp>
      <p:graphicFrame>
        <p:nvGraphicFramePr>
          <p:cNvPr id="9" name="8 Tabla"/>
          <p:cNvGraphicFramePr>
            <a:graphicFrameLocks noGrp="1"/>
          </p:cNvGraphicFramePr>
          <p:nvPr>
            <p:extLst>
              <p:ext uri="{D42A27DB-BD31-4B8C-83A1-F6EECF244321}">
                <p14:modId xmlns:p14="http://schemas.microsoft.com/office/powerpoint/2010/main" val="4007626756"/>
              </p:ext>
            </p:extLst>
          </p:nvPr>
        </p:nvGraphicFramePr>
        <p:xfrm>
          <a:off x="1923262" y="3942312"/>
          <a:ext cx="7005362" cy="981456"/>
        </p:xfrm>
        <a:graphic>
          <a:graphicData uri="http://schemas.openxmlformats.org/drawingml/2006/table">
            <a:tbl>
              <a:tblPr firstRow="1" firstCol="1" bandRow="1">
                <a:tableStyleId>{2D5ABB26-0587-4C30-8999-92F81FD0307C}</a:tableStyleId>
              </a:tblPr>
              <a:tblGrid>
                <a:gridCol w="727836">
                  <a:extLst>
                    <a:ext uri="{9D8B030D-6E8A-4147-A177-3AD203B41FA5}">
                      <a16:colId xmlns:a16="http://schemas.microsoft.com/office/drawing/2014/main" val="20000"/>
                    </a:ext>
                  </a:extLst>
                </a:gridCol>
                <a:gridCol w="1176203">
                  <a:extLst>
                    <a:ext uri="{9D8B030D-6E8A-4147-A177-3AD203B41FA5}">
                      <a16:colId xmlns:a16="http://schemas.microsoft.com/office/drawing/2014/main" val="20001"/>
                    </a:ext>
                  </a:extLst>
                </a:gridCol>
                <a:gridCol w="1035390">
                  <a:extLst>
                    <a:ext uri="{9D8B030D-6E8A-4147-A177-3AD203B41FA5}">
                      <a16:colId xmlns:a16="http://schemas.microsoft.com/office/drawing/2014/main" val="20002"/>
                    </a:ext>
                  </a:extLst>
                </a:gridCol>
                <a:gridCol w="1060240">
                  <a:extLst>
                    <a:ext uri="{9D8B030D-6E8A-4147-A177-3AD203B41FA5}">
                      <a16:colId xmlns:a16="http://schemas.microsoft.com/office/drawing/2014/main" val="20003"/>
                    </a:ext>
                  </a:extLst>
                </a:gridCol>
                <a:gridCol w="919426">
                  <a:extLst>
                    <a:ext uri="{9D8B030D-6E8A-4147-A177-3AD203B41FA5}">
                      <a16:colId xmlns:a16="http://schemas.microsoft.com/office/drawing/2014/main" val="20004"/>
                    </a:ext>
                  </a:extLst>
                </a:gridCol>
                <a:gridCol w="1085089">
                  <a:extLst>
                    <a:ext uri="{9D8B030D-6E8A-4147-A177-3AD203B41FA5}">
                      <a16:colId xmlns:a16="http://schemas.microsoft.com/office/drawing/2014/main" val="20005"/>
                    </a:ext>
                  </a:extLst>
                </a:gridCol>
                <a:gridCol w="1001178">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err="1" smtClean="0">
                          <a:effectLst/>
                          <a:latin typeface="Calibri" panose="020F0502020204030204" pitchFamily="34" charset="0"/>
                        </a:rPr>
                        <a:t>Rainfed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smtClean="0">
                          <a:effectLst/>
                          <a:latin typeface="Calibri" panose="020F0502020204030204" pitchFamily="34" charset="0"/>
                        </a:rPr>
                        <a:t>Mixed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smtClean="0">
                          <a:effectLst/>
                          <a:latin typeface="Calibri" panose="020F0502020204030204" pitchFamily="34" charset="0"/>
                        </a:rPr>
                        <a:t>Irrigated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l">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l">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l">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21,874,719,577</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rPr>
                        <a:t>4,024,948,402</a:t>
                      </a:r>
                      <a:endParaRPr lang="en-US" sz="1200" dirty="0">
                        <a:effectLst/>
                        <a:latin typeface="Calibri" panose="020F0502020204030204" pitchFamily="34" charset="0"/>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3,850,432,498</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708,479,580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2,812,627,946</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517,523,542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1200">
                          <a:effectLst/>
                          <a:latin typeface="Calibri" panose="020F0502020204030204" pitchFamily="34" charset="0"/>
                        </a:rPr>
                        <a:t>Per ha</a:t>
                      </a:r>
                      <a:endParaRPr lang="en-US" sz="120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1000"/>
                        </a:spcAft>
                      </a:pPr>
                      <a:r>
                        <a:rPr lang="en-US" sz="1200" dirty="0" smtClean="0">
                          <a:effectLst/>
                          <a:latin typeface="Calibri" panose="020F0502020204030204" pitchFamily="34" charset="0"/>
                          <a:ea typeface="Times New Roman"/>
                          <a:cs typeface="Times New Roman"/>
                        </a:rPr>
                        <a:t>347.5</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63.9</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581.4</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107</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487.1</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89.6</a:t>
                      </a:r>
                      <a:endParaRPr lang="en-US" sz="1200" dirty="0">
                        <a:effectLst/>
                        <a:latin typeface="Calibri" panose="020F0502020204030204" pitchFamily="34" charset="0"/>
                        <a:ea typeface="Times New Roman"/>
                        <a:cs typeface="Times New Roman"/>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10" name="9 Tabla"/>
          <p:cNvGraphicFramePr>
            <a:graphicFrameLocks noGrp="1"/>
          </p:cNvGraphicFramePr>
          <p:nvPr>
            <p:extLst>
              <p:ext uri="{D42A27DB-BD31-4B8C-83A1-F6EECF244321}">
                <p14:modId xmlns:p14="http://schemas.microsoft.com/office/powerpoint/2010/main" val="2579483371"/>
              </p:ext>
            </p:extLst>
          </p:nvPr>
        </p:nvGraphicFramePr>
        <p:xfrm>
          <a:off x="1923262" y="5115666"/>
          <a:ext cx="7163668" cy="1248257"/>
        </p:xfrm>
        <a:graphic>
          <a:graphicData uri="http://schemas.openxmlformats.org/drawingml/2006/table">
            <a:tbl>
              <a:tblPr firstRow="1" firstCol="1" bandRow="1">
                <a:tableStyleId>{2D5ABB26-0587-4C30-8999-92F81FD0307C}</a:tableStyleId>
              </a:tblPr>
              <a:tblGrid>
                <a:gridCol w="600833">
                  <a:extLst>
                    <a:ext uri="{9D8B030D-6E8A-4147-A177-3AD203B41FA5}">
                      <a16:colId xmlns:a16="http://schemas.microsoft.com/office/drawing/2014/main" val="20000"/>
                    </a:ext>
                  </a:extLst>
                </a:gridCol>
                <a:gridCol w="1146509">
                  <a:extLst>
                    <a:ext uri="{9D8B030D-6E8A-4147-A177-3AD203B41FA5}">
                      <a16:colId xmlns:a16="http://schemas.microsoft.com/office/drawing/2014/main" val="20001"/>
                    </a:ext>
                  </a:extLst>
                </a:gridCol>
                <a:gridCol w="1042816">
                  <a:extLst>
                    <a:ext uri="{9D8B030D-6E8A-4147-A177-3AD203B41FA5}">
                      <a16:colId xmlns:a16="http://schemas.microsoft.com/office/drawing/2014/main" val="20002"/>
                    </a:ext>
                  </a:extLst>
                </a:gridCol>
                <a:gridCol w="1042083">
                  <a:extLst>
                    <a:ext uri="{9D8B030D-6E8A-4147-A177-3AD203B41FA5}">
                      <a16:colId xmlns:a16="http://schemas.microsoft.com/office/drawing/2014/main" val="20003"/>
                    </a:ext>
                  </a:extLst>
                </a:gridCol>
                <a:gridCol w="1042816">
                  <a:extLst>
                    <a:ext uri="{9D8B030D-6E8A-4147-A177-3AD203B41FA5}">
                      <a16:colId xmlns:a16="http://schemas.microsoft.com/office/drawing/2014/main" val="20004"/>
                    </a:ext>
                  </a:extLst>
                </a:gridCol>
                <a:gridCol w="1042083">
                  <a:extLst>
                    <a:ext uri="{9D8B030D-6E8A-4147-A177-3AD203B41FA5}">
                      <a16:colId xmlns:a16="http://schemas.microsoft.com/office/drawing/2014/main" val="20005"/>
                    </a:ext>
                  </a:extLst>
                </a:gridCol>
                <a:gridCol w="1246528">
                  <a:extLst>
                    <a:ext uri="{9D8B030D-6E8A-4147-A177-3AD203B41FA5}">
                      <a16:colId xmlns:a16="http://schemas.microsoft.com/office/drawing/2014/main" val="20006"/>
                    </a:ext>
                  </a:extLst>
                </a:gridCol>
              </a:tblGrid>
              <a:tr h="0">
                <a:tc>
                  <a:txBody>
                    <a:bodyPr/>
                    <a:lstStyle/>
                    <a:p>
                      <a:pPr algn="l">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l">
                        <a:lnSpc>
                          <a:spcPct val="115000"/>
                        </a:lnSpc>
                        <a:spcAft>
                          <a:spcPts val="0"/>
                        </a:spcAft>
                      </a:pPr>
                      <a:r>
                        <a:rPr lang="en-US" sz="1200" b="1" dirty="0" err="1">
                          <a:effectLst/>
                          <a:latin typeface="Calibri" panose="020F0502020204030204" pitchFamily="34" charset="0"/>
                        </a:rPr>
                        <a:t>Rainfed</a:t>
                      </a:r>
                      <a:r>
                        <a:rPr lang="en-US" sz="1200" b="1" dirty="0">
                          <a:effectLst/>
                          <a:latin typeface="Calibri" panose="020F0502020204030204" pitchFamily="34" charset="0"/>
                        </a:rPr>
                        <a:t>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l">
                        <a:lnSpc>
                          <a:spcPct val="115000"/>
                        </a:lnSpc>
                        <a:spcAft>
                          <a:spcPts val="0"/>
                        </a:spcAft>
                      </a:pPr>
                      <a:r>
                        <a:rPr lang="en-US" sz="1200" b="1" dirty="0">
                          <a:effectLst/>
                          <a:latin typeface="Calibri" panose="020F0502020204030204" pitchFamily="34" charset="0"/>
                        </a:rPr>
                        <a:t>Mixed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l">
                        <a:lnSpc>
                          <a:spcPct val="115000"/>
                        </a:lnSpc>
                        <a:spcAft>
                          <a:spcPts val="0"/>
                        </a:spcAft>
                      </a:pPr>
                      <a:r>
                        <a:rPr lang="en-US" sz="1200" b="1" dirty="0">
                          <a:effectLst/>
                          <a:latin typeface="Calibri" panose="020F0502020204030204" pitchFamily="34" charset="0"/>
                        </a:rPr>
                        <a:t>Irrigated </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407009">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67392">
                <a:tc>
                  <a:txBody>
                    <a:bodyPr/>
                    <a:lstStyle/>
                    <a:p>
                      <a:pPr algn="l">
                        <a:lnSpc>
                          <a:spcPct val="115000"/>
                        </a:lnSpc>
                        <a:spcAft>
                          <a:spcPts val="0"/>
                        </a:spcAft>
                      </a:pPr>
                      <a:r>
                        <a:rPr lang="en-US" sz="1200">
                          <a:effectLst/>
                          <a:latin typeface="Calibri" panose="020F0502020204030204" pitchFamily="34" charset="0"/>
                        </a:rPr>
                        <a:t>Total (USD)</a:t>
                      </a:r>
                      <a:endParaRPr lang="en-US" sz="120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1,388,239,415</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4,024,948,402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428,466,590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708,479,580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266,224,886</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517,523,542</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gridSpan="2">
                  <a:txBody>
                    <a:bodyPr/>
                    <a:lstStyle/>
                    <a:p>
                      <a:pPr algn="l">
                        <a:lnSpc>
                          <a:spcPct val="115000"/>
                        </a:lnSpc>
                        <a:spcAft>
                          <a:spcPts val="0"/>
                        </a:spcAft>
                      </a:pPr>
                      <a:r>
                        <a:rPr lang="en-US" sz="1200" dirty="0">
                          <a:effectLst/>
                          <a:latin typeface="Calibri" panose="020F0502020204030204" pitchFamily="34" charset="0"/>
                        </a:rPr>
                        <a:t>% of production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290</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165.4</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200" dirty="0" smtClean="0">
                          <a:effectLst/>
                          <a:latin typeface="Calibri" panose="020F0502020204030204" pitchFamily="34" charset="0"/>
                          <a:ea typeface="Times New Roman"/>
                          <a:cs typeface="Times New Roman"/>
                        </a:rPr>
                        <a:t>194.4</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1" name="10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3993060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193936" y="1196750"/>
            <a:ext cx="8582864" cy="5391250"/>
          </a:xfrm>
          <a:prstGeom prst="rect">
            <a:avLst/>
          </a:prstGeom>
          <a:noFill/>
          <a:ln>
            <a:noFill/>
          </a:ln>
        </p:spPr>
        <p:txBody>
          <a:bodyPr lIns="91425" tIns="45700" rIns="91425" bIns="45700" anchor="t" anchorCtr="0">
            <a:noAutofit/>
          </a:bodyPr>
          <a:lstStyle/>
          <a:p>
            <a:pPr marL="457200" lvl="0" indent="-342900">
              <a:spcBef>
                <a:spcPts val="360"/>
              </a:spcBef>
              <a:buAutoNum type="arabicPeriod"/>
            </a:pPr>
            <a:r>
              <a:rPr lang="en-US" sz="1400" dirty="0" smtClean="0">
                <a:solidFill>
                  <a:schemeClr val="tx1"/>
                </a:solidFill>
              </a:rPr>
              <a:t>Maize </a:t>
            </a:r>
            <a:r>
              <a:rPr lang="en-US" sz="1400" dirty="0">
                <a:solidFill>
                  <a:schemeClr val="tx1"/>
                </a:solidFill>
              </a:rPr>
              <a:t>has become one of the most important crops for humanity, mostly because of its great environmental adaptability and high </a:t>
            </a:r>
            <a:r>
              <a:rPr lang="en-US" sz="1400" dirty="0" smtClean="0">
                <a:solidFill>
                  <a:schemeClr val="tx1"/>
                </a:solidFill>
              </a:rPr>
              <a:t>productivity.</a:t>
            </a:r>
          </a:p>
          <a:p>
            <a:pPr marL="457200" lvl="0" indent="-342900">
              <a:spcBef>
                <a:spcPts val="360"/>
              </a:spcBef>
              <a:buAutoNum type="arabicPeriod"/>
            </a:pPr>
            <a:endParaRPr lang="en-US" sz="1400" dirty="0" smtClean="0">
              <a:solidFill>
                <a:schemeClr val="tx1"/>
              </a:solidFill>
            </a:endParaRPr>
          </a:p>
          <a:p>
            <a:pPr marL="457200" lvl="0" indent="-342900">
              <a:spcBef>
                <a:spcPts val="360"/>
              </a:spcBef>
              <a:buAutoNum type="arabicPeriod"/>
            </a:pPr>
            <a:r>
              <a:rPr lang="en-US" sz="1400" dirty="0" smtClean="0">
                <a:solidFill>
                  <a:schemeClr val="tx1"/>
                </a:solidFill>
              </a:rPr>
              <a:t>Maize </a:t>
            </a:r>
            <a:r>
              <a:rPr lang="en-US" sz="1400" dirty="0">
                <a:solidFill>
                  <a:schemeClr val="tx1"/>
                </a:solidFill>
              </a:rPr>
              <a:t>production has increased twice as much as its harvested area since the year 1990. </a:t>
            </a:r>
            <a:endParaRPr lang="en-US" sz="1400" dirty="0" smtClean="0">
              <a:solidFill>
                <a:schemeClr val="tx1"/>
              </a:solidFill>
            </a:endParaRPr>
          </a:p>
          <a:p>
            <a:pPr marL="457200" lvl="0" indent="-342900">
              <a:spcBef>
                <a:spcPts val="360"/>
              </a:spcBef>
              <a:buAutoNum type="arabicPeriod"/>
            </a:pPr>
            <a:endParaRPr lang="en-US" sz="1400" dirty="0" smtClean="0">
              <a:solidFill>
                <a:schemeClr val="tx1"/>
              </a:solidFill>
            </a:endParaRPr>
          </a:p>
          <a:p>
            <a:pPr marL="457200" lvl="0" indent="-342900">
              <a:spcBef>
                <a:spcPts val="360"/>
              </a:spcBef>
              <a:buAutoNum type="arabicPeriod"/>
            </a:pPr>
            <a:r>
              <a:rPr lang="en-US" sz="1400" dirty="0" smtClean="0">
                <a:solidFill>
                  <a:schemeClr val="tx1"/>
                </a:solidFill>
              </a:rPr>
              <a:t>There </a:t>
            </a:r>
            <a:r>
              <a:rPr lang="en-US" sz="1400" dirty="0">
                <a:solidFill>
                  <a:schemeClr val="tx1"/>
                </a:solidFill>
              </a:rPr>
              <a:t>is no crop with such a wide variety of uses as maize</a:t>
            </a:r>
            <a:r>
              <a:rPr lang="en-US" sz="1400" dirty="0" smtClean="0">
                <a:solidFill>
                  <a:schemeClr val="tx1"/>
                </a:solidFill>
              </a:rPr>
              <a:t>.</a:t>
            </a:r>
          </a:p>
          <a:p>
            <a:pPr marL="457200" lvl="0" indent="-342900">
              <a:spcBef>
                <a:spcPts val="360"/>
              </a:spcBef>
              <a:buAutoNum type="arabicPeriod"/>
            </a:pPr>
            <a:endParaRPr lang="en-US" sz="1400" dirty="0" smtClean="0">
              <a:solidFill>
                <a:schemeClr val="tx1"/>
              </a:solidFill>
            </a:endParaRPr>
          </a:p>
          <a:p>
            <a:pPr marL="457200" indent="-342900">
              <a:spcBef>
                <a:spcPts val="360"/>
              </a:spcBef>
              <a:buFont typeface="Arial"/>
              <a:buAutoNum type="arabicPeriod"/>
            </a:pPr>
            <a:r>
              <a:rPr lang="en-US" sz="1400" dirty="0" smtClean="0">
                <a:solidFill>
                  <a:schemeClr val="tx1"/>
                </a:solidFill>
              </a:rPr>
              <a:t>The </a:t>
            </a:r>
            <a:r>
              <a:rPr lang="en-US" sz="1400" dirty="0">
                <a:solidFill>
                  <a:schemeClr val="tx1"/>
                </a:solidFill>
              </a:rPr>
              <a:t>vast majority of maize in the world is produced as a raw material for the livestock, sweetener and oil industries, as well as for the production of ethanol and other non-edible </a:t>
            </a:r>
            <a:r>
              <a:rPr lang="en-US" sz="1400" dirty="0" smtClean="0">
                <a:solidFill>
                  <a:schemeClr val="tx1"/>
                </a:solidFill>
              </a:rPr>
              <a:t>products.</a:t>
            </a:r>
            <a:r>
              <a:rPr lang="en-US" sz="1400" dirty="0">
                <a:solidFill>
                  <a:schemeClr val="tx1"/>
                </a:solidFill>
              </a:rPr>
              <a:t> </a:t>
            </a:r>
            <a:endParaRPr lang="en-US" sz="1400" dirty="0" smtClean="0">
              <a:solidFill>
                <a:schemeClr val="tx1"/>
              </a:solidFill>
            </a:endParaRPr>
          </a:p>
          <a:p>
            <a:pPr marL="457200" indent="-342900">
              <a:spcBef>
                <a:spcPts val="360"/>
              </a:spcBef>
              <a:buFont typeface="Arial"/>
              <a:buAutoNum type="arabicPeriod"/>
            </a:pPr>
            <a:endParaRPr lang="en-US" sz="1400" dirty="0" smtClean="0">
              <a:solidFill>
                <a:schemeClr val="tx1"/>
              </a:solidFill>
            </a:endParaRPr>
          </a:p>
          <a:p>
            <a:pPr marL="457200" indent="-342900">
              <a:spcBef>
                <a:spcPts val="360"/>
              </a:spcBef>
              <a:buFont typeface="Arial"/>
              <a:buAutoNum type="arabicPeriod"/>
            </a:pPr>
            <a:r>
              <a:rPr lang="en-US" sz="1400" dirty="0" smtClean="0">
                <a:solidFill>
                  <a:schemeClr val="tx1"/>
                </a:solidFill>
              </a:rPr>
              <a:t>The </a:t>
            </a:r>
            <a:r>
              <a:rPr lang="en-US" sz="1400" dirty="0">
                <a:solidFill>
                  <a:schemeClr val="tx1"/>
                </a:solidFill>
              </a:rPr>
              <a:t>agricultural policy of the United States of America </a:t>
            </a:r>
            <a:r>
              <a:rPr lang="en-US" sz="1400" dirty="0" smtClean="0">
                <a:solidFill>
                  <a:schemeClr val="tx1"/>
                </a:solidFill>
              </a:rPr>
              <a:t>has played </a:t>
            </a:r>
            <a:r>
              <a:rPr lang="en-US" sz="1400" dirty="0">
                <a:solidFill>
                  <a:schemeClr val="tx1"/>
                </a:solidFill>
              </a:rPr>
              <a:t>a critical role in global maize production, trade and supply. </a:t>
            </a:r>
            <a:endParaRPr lang="en-US" sz="1400" dirty="0" smtClean="0">
              <a:solidFill>
                <a:schemeClr val="tx1"/>
              </a:solidFill>
            </a:endParaRPr>
          </a:p>
          <a:p>
            <a:pPr marL="457200" indent="-342900">
              <a:spcBef>
                <a:spcPts val="360"/>
              </a:spcBef>
              <a:buFont typeface="Arial"/>
              <a:buAutoNum type="arabicPeriod"/>
            </a:pPr>
            <a:endParaRPr lang="en-US" sz="1400" dirty="0" smtClean="0">
              <a:solidFill>
                <a:schemeClr val="tx1"/>
              </a:solidFill>
            </a:endParaRPr>
          </a:p>
          <a:p>
            <a:pPr marL="457200" indent="-342900">
              <a:spcBef>
                <a:spcPts val="360"/>
              </a:spcBef>
              <a:buFont typeface="Arial"/>
              <a:buAutoNum type="arabicPeriod"/>
            </a:pPr>
            <a:r>
              <a:rPr lang="en-US" sz="1400" dirty="0">
                <a:solidFill>
                  <a:schemeClr val="tx1"/>
                </a:solidFill>
              </a:rPr>
              <a:t>Despite the global expansion of modern maize varieties, landraces are still grown in several regions of the world. </a:t>
            </a:r>
            <a:endParaRPr lang="en-US" sz="1400" dirty="0" smtClean="0">
              <a:solidFill>
                <a:schemeClr val="tx1"/>
              </a:solidFill>
            </a:endParaRPr>
          </a:p>
          <a:p>
            <a:pPr marL="457200" indent="-342900">
              <a:spcBef>
                <a:spcPts val="360"/>
              </a:spcBef>
              <a:buFont typeface="Arial"/>
              <a:buAutoNum type="arabicPeriod"/>
            </a:pPr>
            <a:endParaRPr lang="en-US" sz="1400" dirty="0">
              <a:solidFill>
                <a:schemeClr val="tx1"/>
              </a:solidFill>
            </a:endParaRPr>
          </a:p>
          <a:p>
            <a:pPr marL="457200" lvl="0" indent="-342900">
              <a:spcBef>
                <a:spcPts val="360"/>
              </a:spcBef>
              <a:buAutoNum type="arabicPeriod"/>
            </a:pPr>
            <a:r>
              <a:rPr lang="en-US" sz="1400" dirty="0" smtClean="0">
                <a:solidFill>
                  <a:schemeClr val="tx1"/>
                </a:solidFill>
              </a:rPr>
              <a:t>Smallholders </a:t>
            </a:r>
            <a:r>
              <a:rPr lang="en-US" sz="1400" dirty="0">
                <a:solidFill>
                  <a:schemeClr val="tx1"/>
                </a:solidFill>
              </a:rPr>
              <a:t>provide most of the world´s direct food-maize and are the stewards of the genetic, agricultural and landscape diversity of this crop. </a:t>
            </a:r>
            <a:endParaRPr lang="en-US" sz="1400" dirty="0" smtClean="0">
              <a:solidFill>
                <a:schemeClr val="tx1"/>
              </a:solidFill>
            </a:endParaRPr>
          </a:p>
          <a:p>
            <a:pPr marL="457200" lvl="0" indent="-342900">
              <a:spcBef>
                <a:spcPts val="360"/>
              </a:spcBef>
              <a:buAutoNum type="arabicPeriod"/>
            </a:pPr>
            <a:endParaRPr lang="en-US" sz="1400" dirty="0" smtClean="0">
              <a:solidFill>
                <a:schemeClr val="tx1"/>
              </a:solidFill>
            </a:endParaRPr>
          </a:p>
          <a:p>
            <a:pPr marL="457200" lvl="0" indent="-342900">
              <a:spcBef>
                <a:spcPts val="360"/>
              </a:spcBef>
              <a:buAutoNum type="arabicPeriod"/>
            </a:pPr>
            <a:r>
              <a:rPr lang="en-US" sz="1400" dirty="0" smtClean="0">
                <a:solidFill>
                  <a:schemeClr val="tx1"/>
                </a:solidFill>
              </a:rPr>
              <a:t>Agrobiodiversity </a:t>
            </a:r>
            <a:r>
              <a:rPr lang="en-US" sz="1400" dirty="0">
                <a:solidFill>
                  <a:schemeClr val="tx1"/>
                </a:solidFill>
              </a:rPr>
              <a:t>that is managed in small-scale maize production systems has a strategic value for feeding both the societies that produce and those that consume this cereal</a:t>
            </a:r>
            <a:r>
              <a:rPr lang="en-US" sz="1400" dirty="0" smtClean="0">
                <a:solidFill>
                  <a:schemeClr val="tx1"/>
                </a:solidFill>
              </a:rPr>
              <a:t>.</a:t>
            </a: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3429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smtClean="0">
              <a:solidFill>
                <a:schemeClr val="tx1"/>
              </a:solidFill>
              <a:sym typeface="Calibri"/>
            </a:endParaRPr>
          </a:p>
          <a:p>
            <a:pPr marL="342900" marR="0" lvl="0" indent="-228600" algn="l" rtl="0">
              <a:lnSpc>
                <a:spcPct val="100000"/>
              </a:lnSpc>
              <a:spcBef>
                <a:spcPts val="360"/>
              </a:spcBef>
              <a:spcAft>
                <a:spcPts val="0"/>
              </a:spcAft>
              <a:buClr>
                <a:schemeClr val="dk1"/>
              </a:buClr>
              <a:buFont typeface="Arial"/>
              <a:buNone/>
            </a:pPr>
            <a:endParaRPr lang="en-US" sz="1400" b="0" i="0" u="none" strike="noStrike" cap="none" baseline="0" dirty="0">
              <a:solidFill>
                <a:schemeClr val="tx1"/>
              </a:solidFill>
              <a:sym typeface="Calibri"/>
            </a:endParaRPr>
          </a:p>
        </p:txBody>
      </p:sp>
      <p:sp>
        <p:nvSpPr>
          <p:cNvPr id="93" name="Shape 93"/>
          <p:cNvSpPr txBox="1"/>
          <p:nvPr/>
        </p:nvSpPr>
        <p:spPr>
          <a:xfrm>
            <a:off x="107504" y="332656"/>
            <a:ext cx="8928992"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953734"/>
              </a:buClr>
              <a:buSzPct val="25000"/>
              <a:buFont typeface="Calibri"/>
              <a:buNone/>
            </a:pPr>
            <a:r>
              <a:rPr lang="es-MX" sz="2800" b="1" i="0" u="none" strike="noStrike" cap="none" baseline="0">
                <a:solidFill>
                  <a:srgbClr val="953734"/>
                </a:solidFill>
                <a:latin typeface="Calibri"/>
                <a:ea typeface="Calibri"/>
                <a:cs typeface="Calibri"/>
                <a:sym typeface="Calibri"/>
              </a:rPr>
              <a:t>SOME PRELIMINARY FACTS ON MAIZE</a:t>
            </a:r>
          </a:p>
        </p:txBody>
      </p:sp>
      <p:sp>
        <p:nvSpPr>
          <p:cNvPr id="4" name="3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a:t>
            </a:r>
            <a:r>
              <a:rPr lang="en-US" sz="1800" b="1" dirty="0">
                <a:solidFill>
                  <a:srgbClr val="663300"/>
                </a:solidFill>
                <a:latin typeface="Calibri" panose="020F0502020204030204" pitchFamily="34" charset="0"/>
              </a:rPr>
              <a:t>2</a:t>
            </a: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6.2</a:t>
            </a:r>
            <a:endParaRPr lang="en-US" sz="1800" b="1" dirty="0">
              <a:solidFill>
                <a:srgbClr val="663300"/>
              </a:solidFill>
              <a:latin typeface="Calibri" panose="020F0502020204030204" pitchFamily="34" charset="0"/>
            </a:endParaRPr>
          </a:p>
        </p:txBody>
      </p:sp>
      <p:sp>
        <p:nvSpPr>
          <p:cNvPr id="5" name="4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11" name="Picture 2" descr="N:\análisis de riesgo\PMyCRG\Valoracion de la agrobiodiversidad\TEEB\Otros\FASE 2 - valuation\análisis geo-espacial\Análisis espacial - Daniel Ortiz\Archivos_Mapas Esme_h2o_green_grey_22sep2016\Entrega_22sep2016\Mapas\Mapa_Cat_gn_mmyr_USA.jpg"/>
          <p:cNvPicPr/>
          <p:nvPr/>
        </p:nvPicPr>
        <p:blipFill>
          <a:blip r:embed="rId2">
            <a:extLst>
              <a:ext uri="{28A0092B-C50C-407E-A947-70E740481C1C}">
                <a14:useLocalDpi xmlns:a14="http://schemas.microsoft.com/office/drawing/2010/main" val="0"/>
              </a:ext>
            </a:extLst>
          </a:blip>
          <a:srcRect/>
          <a:stretch>
            <a:fillRect/>
          </a:stretch>
        </p:blipFill>
        <p:spPr bwMode="auto">
          <a:xfrm>
            <a:off x="0" y="1052527"/>
            <a:ext cx="4357478" cy="3102408"/>
          </a:xfrm>
          <a:prstGeom prst="rect">
            <a:avLst/>
          </a:prstGeom>
          <a:noFill/>
          <a:extLst/>
        </p:spPr>
      </p:pic>
      <p:sp>
        <p:nvSpPr>
          <p:cNvPr id="6" name="5 CuadroTexto"/>
          <p:cNvSpPr txBox="1"/>
          <p:nvPr/>
        </p:nvSpPr>
        <p:spPr>
          <a:xfrm>
            <a:off x="243322" y="744750"/>
            <a:ext cx="1758278" cy="307777"/>
          </a:xfrm>
          <a:prstGeom prst="rect">
            <a:avLst/>
          </a:prstGeom>
          <a:noFill/>
        </p:spPr>
        <p:txBody>
          <a:bodyPr wrap="square" rtlCol="0">
            <a:spAutoFit/>
          </a:bodyPr>
          <a:lstStyle/>
          <a:p>
            <a:r>
              <a:rPr lang="es-MX" b="1" dirty="0" smtClean="0">
                <a:solidFill>
                  <a:srgbClr val="663300"/>
                </a:solidFill>
              </a:rPr>
              <a:t>USA</a:t>
            </a:r>
            <a:endParaRPr lang="en-US" b="1" dirty="0">
              <a:solidFill>
                <a:srgbClr val="663300"/>
              </a:solidFill>
            </a:endParaRPr>
          </a:p>
        </p:txBody>
      </p:sp>
      <p:sp>
        <p:nvSpPr>
          <p:cNvPr id="7" name="6 CuadroTexto"/>
          <p:cNvSpPr txBox="1"/>
          <p:nvPr/>
        </p:nvSpPr>
        <p:spPr>
          <a:xfrm>
            <a:off x="-1" y="6396335"/>
            <a:ext cx="9143999"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USA: USD 1.144 per cubic </a:t>
            </a:r>
            <a:r>
              <a:rPr lang="en-US" sz="1200" dirty="0">
                <a:latin typeface="Calibri" panose="020F0502020204030204" pitchFamily="34" charset="0"/>
              </a:rPr>
              <a:t>meter (Agricultural Resources and Environmental Indicators, 2006)</a:t>
            </a:r>
          </a:p>
          <a:p>
            <a:r>
              <a:rPr lang="en-US" sz="1200" dirty="0" smtClean="0">
                <a:latin typeface="Calibri" panose="020F0502020204030204" pitchFamily="34" charset="0"/>
              </a:rPr>
              <a:t>Cost of maize in 2005: USD 79 per ton (FAOSTAT, 2016)</a:t>
            </a:r>
            <a:endParaRPr lang="en-US" sz="1200" dirty="0">
              <a:latin typeface="Calibri" panose="020F0502020204030204" pitchFamily="34" charset="0"/>
            </a:endParaRPr>
          </a:p>
        </p:txBody>
      </p:sp>
      <p:graphicFrame>
        <p:nvGraphicFramePr>
          <p:cNvPr id="2" name="1 Tabla"/>
          <p:cNvGraphicFramePr>
            <a:graphicFrameLocks noGrp="1"/>
          </p:cNvGraphicFramePr>
          <p:nvPr>
            <p:extLst>
              <p:ext uri="{D42A27DB-BD31-4B8C-83A1-F6EECF244321}">
                <p14:modId xmlns:p14="http://schemas.microsoft.com/office/powerpoint/2010/main" val="2189126366"/>
              </p:ext>
            </p:extLst>
          </p:nvPr>
        </p:nvGraphicFramePr>
        <p:xfrm>
          <a:off x="1386537" y="4322573"/>
          <a:ext cx="7701448" cy="981456"/>
        </p:xfrm>
        <a:graphic>
          <a:graphicData uri="http://schemas.openxmlformats.org/drawingml/2006/table">
            <a:tbl>
              <a:tblPr firstRow="1" firstCol="1" bandRow="1">
                <a:tableStyleId>{2D5ABB26-0587-4C30-8999-92F81FD0307C}</a:tableStyleId>
              </a:tblPr>
              <a:tblGrid>
                <a:gridCol w="669143">
                  <a:extLst>
                    <a:ext uri="{9D8B030D-6E8A-4147-A177-3AD203B41FA5}">
                      <a16:colId xmlns:a16="http://schemas.microsoft.com/office/drawing/2014/main" val="20000"/>
                    </a:ext>
                  </a:extLst>
                </a:gridCol>
                <a:gridCol w="1257667">
                  <a:extLst>
                    <a:ext uri="{9D8B030D-6E8A-4147-A177-3AD203B41FA5}">
                      <a16:colId xmlns:a16="http://schemas.microsoft.com/office/drawing/2014/main" val="20001"/>
                    </a:ext>
                  </a:extLst>
                </a:gridCol>
                <a:gridCol w="1257667">
                  <a:extLst>
                    <a:ext uri="{9D8B030D-6E8A-4147-A177-3AD203B41FA5}">
                      <a16:colId xmlns:a16="http://schemas.microsoft.com/office/drawing/2014/main" val="20002"/>
                    </a:ext>
                  </a:extLst>
                </a:gridCol>
                <a:gridCol w="1112588">
                  <a:extLst>
                    <a:ext uri="{9D8B030D-6E8A-4147-A177-3AD203B41FA5}">
                      <a16:colId xmlns:a16="http://schemas.microsoft.com/office/drawing/2014/main" val="20003"/>
                    </a:ext>
                  </a:extLst>
                </a:gridCol>
                <a:gridCol w="1201198">
                  <a:extLst>
                    <a:ext uri="{9D8B030D-6E8A-4147-A177-3AD203B41FA5}">
                      <a16:colId xmlns:a16="http://schemas.microsoft.com/office/drawing/2014/main" val="20004"/>
                    </a:ext>
                  </a:extLst>
                </a:gridCol>
                <a:gridCol w="1104797">
                  <a:extLst>
                    <a:ext uri="{9D8B030D-6E8A-4147-A177-3AD203B41FA5}">
                      <a16:colId xmlns:a16="http://schemas.microsoft.com/office/drawing/2014/main" val="20005"/>
                    </a:ext>
                  </a:extLst>
                </a:gridCol>
                <a:gridCol w="1098388">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err="1">
                          <a:effectLst/>
                          <a:latin typeface="Calibri" panose="020F0502020204030204" pitchFamily="34" charset="0"/>
                        </a:rPr>
                        <a:t>Rainfed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Mixed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Irrigation</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147320">
                <a:tc>
                  <a:txBody>
                    <a:bodyPr/>
                    <a:lstStyle/>
                    <a:p>
                      <a:pPr algn="just">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just">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p>
                      <a:pPr algn="just">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just">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s-MX" sz="1000" dirty="0" smtClean="0">
                          <a:effectLst/>
                          <a:latin typeface="Calibri" panose="020F0502020204030204" pitchFamily="34" charset="0"/>
                          <a:ea typeface="Times New Roman"/>
                          <a:cs typeface="Times New Roman"/>
                        </a:rPr>
                        <a:t>Green </a:t>
                      </a:r>
                      <a:r>
                        <a:rPr lang="es-MX" sz="1000" dirty="0" err="1" smtClean="0">
                          <a:effectLst/>
                          <a:latin typeface="Calibri" panose="020F0502020204030204" pitchFamily="34" charset="0"/>
                          <a:ea typeface="Times New Roman"/>
                          <a:cs typeface="Times New Roman"/>
                        </a:rPr>
                        <a:t>water</a:t>
                      </a:r>
                      <a:r>
                        <a:rPr lang="es-MX" sz="1000" dirty="0" smtClean="0">
                          <a:effectLst/>
                          <a:latin typeface="Calibri" panose="020F0502020204030204" pitchFamily="34" charset="0"/>
                          <a:ea typeface="Times New Roman"/>
                          <a:cs typeface="Times New Roman"/>
                        </a:rPr>
                        <a:t> (m3)</a:t>
                      </a:r>
                      <a:endParaRPr lang="en-US" sz="1000" dirty="0" smtClean="0">
                        <a:effectLst/>
                        <a:latin typeface="Calibri" panose="020F0502020204030204" pitchFamily="34" charset="0"/>
                        <a:ea typeface="Times New Roman"/>
                        <a:cs typeface="Times New Roman"/>
                      </a:endParaRPr>
                    </a:p>
                    <a:p>
                      <a:pPr algn="just">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in USD</a:t>
                      </a:r>
                      <a:endParaRPr lang="en-US" sz="1000" dirty="0" smtClean="0">
                        <a:effectLst/>
                        <a:latin typeface="Calibri" panose="020F0502020204030204" pitchFamily="34" charset="0"/>
                        <a:ea typeface="Times New Roman"/>
                        <a:cs typeface="Times New Roman"/>
                      </a:endParaRPr>
                    </a:p>
                    <a:p>
                      <a:pPr algn="just">
                        <a:lnSpc>
                          <a:spcPct val="115000"/>
                        </a:lnSpc>
                        <a:spcAft>
                          <a:spcPts val="0"/>
                        </a:spcAft>
                      </a:pP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a:effectLst/>
                          <a:latin typeface="Calibri" panose="020F0502020204030204" pitchFamily="34" charset="0"/>
                        </a:rPr>
                        <a:t>Total</a:t>
                      </a:r>
                      <a:endParaRPr lang="en-US" sz="120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42,977,520,227</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49,166,283,140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rPr>
                        <a:t>7,061,935,808</a:t>
                      </a:r>
                      <a:endParaRPr lang="en-US" sz="1200" dirty="0">
                        <a:effectLst/>
                        <a:latin typeface="Calibri" panose="020F0502020204030204" pitchFamily="34" charset="0"/>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8,078,854,564</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7,649,766,038</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8,751,332,347</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1200">
                          <a:effectLst/>
                          <a:latin typeface="Calibri" panose="020F0502020204030204" pitchFamily="34" charset="0"/>
                        </a:rPr>
                        <a:t>Per ha</a:t>
                      </a:r>
                      <a:endParaRPr lang="en-US" sz="120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742.5</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1000"/>
                        </a:spcAft>
                      </a:pPr>
                      <a:r>
                        <a:rPr lang="en-US" sz="1200" dirty="0" smtClean="0">
                          <a:effectLst/>
                          <a:latin typeface="Calibri" panose="020F0502020204030204" pitchFamily="34" charset="0"/>
                          <a:ea typeface="Times New Roman"/>
                          <a:cs typeface="Times New Roman"/>
                        </a:rPr>
                        <a:t>849.4</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495.4</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566.8</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182</a:t>
                      </a:r>
                      <a:endParaRPr lang="en-US" sz="1200" dirty="0">
                        <a:effectLst/>
                        <a:latin typeface="Calibri" panose="020F0502020204030204" pitchFamily="34" charset="0"/>
                        <a:ea typeface="Times New Roman"/>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208.2</a:t>
                      </a:r>
                      <a:endParaRPr lang="en-US" sz="1200" dirty="0">
                        <a:effectLst/>
                        <a:latin typeface="Calibri" panose="020F0502020204030204" pitchFamily="34" charset="0"/>
                        <a:ea typeface="Times New Roman"/>
                        <a:cs typeface="Times New Roman"/>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4192564844"/>
              </p:ext>
            </p:extLst>
          </p:nvPr>
        </p:nvGraphicFramePr>
        <p:xfrm>
          <a:off x="1318523" y="5357094"/>
          <a:ext cx="7701448" cy="981456"/>
        </p:xfrm>
        <a:graphic>
          <a:graphicData uri="http://schemas.openxmlformats.org/drawingml/2006/table">
            <a:tbl>
              <a:tblPr firstRow="1" firstCol="1" bandRow="1">
                <a:tableStyleId>{2D5ABB26-0587-4C30-8999-92F81FD0307C}</a:tableStyleId>
              </a:tblPr>
              <a:tblGrid>
                <a:gridCol w="875348">
                  <a:extLst>
                    <a:ext uri="{9D8B030D-6E8A-4147-A177-3AD203B41FA5}">
                      <a16:colId xmlns:a16="http://schemas.microsoft.com/office/drawing/2014/main" val="20000"/>
                    </a:ext>
                  </a:extLst>
                </a:gridCol>
                <a:gridCol w="1201547">
                  <a:extLst>
                    <a:ext uri="{9D8B030D-6E8A-4147-A177-3AD203B41FA5}">
                      <a16:colId xmlns:a16="http://schemas.microsoft.com/office/drawing/2014/main" val="20001"/>
                    </a:ext>
                  </a:extLst>
                </a:gridCol>
                <a:gridCol w="1182353">
                  <a:extLst>
                    <a:ext uri="{9D8B030D-6E8A-4147-A177-3AD203B41FA5}">
                      <a16:colId xmlns:a16="http://schemas.microsoft.com/office/drawing/2014/main" val="20002"/>
                    </a:ext>
                  </a:extLst>
                </a:gridCol>
                <a:gridCol w="1191568">
                  <a:extLst>
                    <a:ext uri="{9D8B030D-6E8A-4147-A177-3AD203B41FA5}">
                      <a16:colId xmlns:a16="http://schemas.microsoft.com/office/drawing/2014/main" val="20003"/>
                    </a:ext>
                  </a:extLst>
                </a:gridCol>
                <a:gridCol w="1183123">
                  <a:extLst>
                    <a:ext uri="{9D8B030D-6E8A-4147-A177-3AD203B41FA5}">
                      <a16:colId xmlns:a16="http://schemas.microsoft.com/office/drawing/2014/main" val="20004"/>
                    </a:ext>
                  </a:extLst>
                </a:gridCol>
                <a:gridCol w="983711">
                  <a:extLst>
                    <a:ext uri="{9D8B030D-6E8A-4147-A177-3AD203B41FA5}">
                      <a16:colId xmlns:a16="http://schemas.microsoft.com/office/drawing/2014/main" val="20005"/>
                    </a:ext>
                  </a:extLst>
                </a:gridCol>
                <a:gridCol w="1083798">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err="1">
                          <a:effectLst/>
                          <a:latin typeface="Calibri" panose="020F0502020204030204" pitchFamily="34" charset="0"/>
                        </a:rPr>
                        <a:t>Rainfed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Mixed</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Irrigation</a:t>
                      </a:r>
                      <a:endParaRPr lang="en-US" sz="1200" b="1"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maize production</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000" dirty="0" smtClean="0">
                          <a:effectLst/>
                          <a:latin typeface="Calibri" panose="020F0502020204030204" pitchFamily="34" charset="0"/>
                        </a:rPr>
                        <a:t>Value of green water</a:t>
                      </a:r>
                      <a:endParaRPr lang="en-US" sz="1000" dirty="0" smtClean="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 (USD)</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7,242,645,715</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49,166,283,140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1,045,891,760</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8,078,854,564</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938,789,074</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8,751,332,347</a:t>
                      </a:r>
                      <a:endParaRPr lang="en-US" sz="1200" dirty="0">
                        <a:effectLst/>
                        <a:latin typeface="Calibri" panose="020F0502020204030204" pitchFamily="34" charset="0"/>
                        <a:ea typeface="Times New Roman"/>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gridSpan="2">
                  <a:txBody>
                    <a:bodyPr/>
                    <a:lstStyle/>
                    <a:p>
                      <a:pPr algn="just">
                        <a:lnSpc>
                          <a:spcPct val="115000"/>
                        </a:lnSpc>
                        <a:spcAft>
                          <a:spcPts val="0"/>
                        </a:spcAft>
                      </a:pPr>
                      <a:r>
                        <a:rPr lang="en-US" sz="1200" dirty="0">
                          <a:effectLst/>
                          <a:latin typeface="Calibri" panose="020F0502020204030204" pitchFamily="34" charset="0"/>
                        </a:rPr>
                        <a:t>% of production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678.8</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772.4</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Times New Roman"/>
                          <a:cs typeface="Times New Roman"/>
                        </a:rPr>
                        <a:t>932.2</a:t>
                      </a:r>
                      <a:endParaRPr lang="en-US" sz="1200" dirty="0">
                        <a:effectLst/>
                        <a:latin typeface="Calibri" panose="020F0502020204030204" pitchFamily="34" charset="0"/>
                        <a:ea typeface="Times New Roman"/>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8 Rectángulo"/>
          <p:cNvSpPr/>
          <p:nvPr/>
        </p:nvSpPr>
        <p:spPr>
          <a:xfrm>
            <a:off x="4357478" y="1218736"/>
            <a:ext cx="4572000" cy="2462213"/>
          </a:xfrm>
          <a:prstGeom prst="rect">
            <a:avLst/>
          </a:prstGeom>
        </p:spPr>
        <p:txBody>
          <a:bodyPr>
            <a:spAutoFit/>
          </a:bodyPr>
          <a:lstStyle/>
          <a:p>
            <a:r>
              <a:rPr lang="en-US" dirty="0">
                <a:latin typeface="Calibri" panose="020F0502020204030204" pitchFamily="34" charset="0"/>
              </a:rPr>
              <a:t>In USA data from 15,843 pixels was used. </a:t>
            </a:r>
            <a:endParaRPr lang="en-US" dirty="0" smtClean="0">
              <a:latin typeface="Calibri" panose="020F0502020204030204" pitchFamily="34" charset="0"/>
            </a:endParaRPr>
          </a:p>
          <a:p>
            <a:endParaRPr lang="en-US" dirty="0">
              <a:latin typeface="Calibri" panose="020F0502020204030204" pitchFamily="34" charset="0"/>
            </a:endParaRPr>
          </a:p>
          <a:p>
            <a:r>
              <a:rPr lang="en-US" dirty="0" err="1" smtClean="0">
                <a:latin typeface="Calibri" panose="020F0502020204030204" pitchFamily="34" charset="0"/>
              </a:rPr>
              <a:t>Rainfed</a:t>
            </a:r>
            <a:r>
              <a:rPr lang="en-US" dirty="0" smtClean="0">
                <a:latin typeface="Calibri" panose="020F0502020204030204" pitchFamily="34" charset="0"/>
              </a:rPr>
              <a:t> </a:t>
            </a:r>
            <a:r>
              <a:rPr lang="en-US" dirty="0">
                <a:latin typeface="Calibri" panose="020F0502020204030204" pitchFamily="34" charset="0"/>
              </a:rPr>
              <a:t>maize production comprised the great majority of maize producing </a:t>
            </a:r>
            <a:r>
              <a:rPr lang="en-US" dirty="0" smtClean="0">
                <a:latin typeface="Calibri" panose="020F0502020204030204" pitchFamily="34" charset="0"/>
              </a:rPr>
              <a:t>pixels in </a:t>
            </a:r>
            <a:r>
              <a:rPr lang="en-US" dirty="0">
                <a:latin typeface="Calibri" panose="020F0502020204030204" pitchFamily="34" charset="0"/>
              </a:rPr>
              <a:t>USA (51%), they have the greatest cultivation area (78.6%), produced 78.5% of the total maize production, used up 74.5% of the total green water and 9.4% of the blue water used in maize </a:t>
            </a:r>
            <a:r>
              <a:rPr lang="en-US" dirty="0" smtClean="0">
                <a:latin typeface="Calibri" panose="020F0502020204030204" pitchFamily="34" charset="0"/>
              </a:rPr>
              <a:t>production.</a:t>
            </a:r>
          </a:p>
          <a:p>
            <a:endParaRPr lang="en-US" dirty="0">
              <a:latin typeface="Calibri" panose="020F0502020204030204" pitchFamily="34" charset="0"/>
            </a:endParaRPr>
          </a:p>
          <a:p>
            <a:r>
              <a:rPr lang="en-US" dirty="0" smtClean="0">
                <a:latin typeface="Calibri" panose="020F0502020204030204" pitchFamily="34" charset="0"/>
              </a:rPr>
              <a:t>In </a:t>
            </a:r>
            <a:r>
              <a:rPr lang="en-US" dirty="0">
                <a:latin typeface="Calibri" panose="020F0502020204030204" pitchFamily="34" charset="0"/>
              </a:rPr>
              <a:t>contrast, irrigated areas used 13.2 % of the green water and 56% of the blue water.</a:t>
            </a:r>
            <a:endParaRPr lang="es-MX" dirty="0" smtClean="0">
              <a:latin typeface="Calibri" panose="020F0502020204030204" pitchFamily="34" charset="0"/>
            </a:endParaRPr>
          </a:p>
          <a:p>
            <a:endParaRPr lang="en-US" dirty="0">
              <a:latin typeface="Calibri" panose="020F0502020204030204" pitchFamily="34" charset="0"/>
            </a:endParaRPr>
          </a:p>
        </p:txBody>
      </p:sp>
      <p:sp>
        <p:nvSpPr>
          <p:cNvPr id="10" name="9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39930602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11594" y="1236503"/>
            <a:ext cx="8879507" cy="4185761"/>
          </a:xfrm>
          <a:prstGeom prst="rect">
            <a:avLst/>
          </a:prstGeom>
        </p:spPr>
        <p:txBody>
          <a:bodyPr wrap="square">
            <a:spAutoFit/>
          </a:bodyPr>
          <a:lstStyle/>
          <a:p>
            <a:r>
              <a:rPr lang="en-US" b="1" dirty="0" smtClean="0">
                <a:solidFill>
                  <a:schemeClr val="accent2">
                    <a:lumMod val="50000"/>
                  </a:schemeClr>
                </a:solidFill>
                <a:latin typeface="Calibri" panose="020F0502020204030204" pitchFamily="34" charset="0"/>
              </a:rPr>
              <a:t>Conclusions</a:t>
            </a:r>
          </a:p>
          <a:p>
            <a:endParaRPr lang="en-US" dirty="0" smtClean="0">
              <a:latin typeface="Calibri" panose="020F0502020204030204" pitchFamily="34" charset="0"/>
            </a:endParaRPr>
          </a:p>
          <a:p>
            <a:r>
              <a:rPr lang="en-US" dirty="0" smtClean="0">
                <a:latin typeface="Calibri" panose="020F0502020204030204" pitchFamily="34" charset="0"/>
              </a:rPr>
              <a:t>The potential cost of green water for all maize production systems are very significant and remain widely unaccounted for both in maize markets and policies. In Ecuador these represent 27.4 to 77.5 of the value of maize production in the country. In Mexico and USA , this value even surpass the total value of maize production. </a:t>
            </a:r>
          </a:p>
          <a:p>
            <a:endParaRPr lang="es-MX" dirty="0" smtClean="0">
              <a:latin typeface="Calibri" panose="020F0502020204030204" pitchFamily="34" charset="0"/>
            </a:endParaRPr>
          </a:p>
          <a:p>
            <a:r>
              <a:rPr lang="en-US" dirty="0">
                <a:latin typeface="Calibri" panose="020F0502020204030204" pitchFamily="34" charset="0"/>
              </a:rPr>
              <a:t>Areas producing maize in USA are the ones “saving” most if green water was considered an asset with economic value (figure 4.17), or seeing it the other way around, they would be the ones “losing the most” if green water suddenly became unavailable and it had to be replaced by irrigation</a:t>
            </a:r>
            <a:r>
              <a:rPr lang="en-US" dirty="0" smtClean="0">
                <a:latin typeface="Calibri" panose="020F0502020204030204" pitchFamily="34" charset="0"/>
              </a:rPr>
              <a:t>.</a:t>
            </a:r>
          </a:p>
          <a:p>
            <a:endParaRPr lang="es-MX" dirty="0">
              <a:latin typeface="Calibri" panose="020F0502020204030204" pitchFamily="34" charset="0"/>
            </a:endParaRPr>
          </a:p>
          <a:p>
            <a:r>
              <a:rPr lang="en-US" dirty="0">
                <a:latin typeface="Calibri" panose="020F0502020204030204" pitchFamily="34" charset="0"/>
              </a:rPr>
              <a:t>Finally, a word of caution regarding the previous estimations: we merged data from two different data sources; data from maize area and maize production came from You et al. (2014) while data from green and blue water came from </a:t>
            </a:r>
            <a:r>
              <a:rPr lang="en-US" dirty="0" err="1">
                <a:latin typeface="Calibri" panose="020F0502020204030204" pitchFamily="34" charset="0"/>
              </a:rPr>
              <a:t>Mekonnen</a:t>
            </a:r>
            <a:r>
              <a:rPr lang="en-US" dirty="0">
                <a:latin typeface="Calibri" panose="020F0502020204030204" pitchFamily="34" charset="0"/>
              </a:rPr>
              <a:t> and Hoekstra (2010). Even though both sources used as its base spatially explicit data on maize production generated by FAO (2006), You et al. (2014) added subnational data from a network of data resources from various local subnational offices. This means that data is not necessarily compatible which may result in estimations that are not entirely accurate. </a:t>
            </a:r>
            <a:endParaRPr lang="en-US" dirty="0" smtClean="0">
              <a:latin typeface="Calibri" panose="020F0502020204030204" pitchFamily="34" charset="0"/>
            </a:endParaRPr>
          </a:p>
          <a:p>
            <a:endParaRPr lang="es-MX" dirty="0">
              <a:latin typeface="Calibri" panose="020F0502020204030204" pitchFamily="34" charset="0"/>
            </a:endParaRPr>
          </a:p>
          <a:p>
            <a:endParaRPr lang="en-US" dirty="0" smtClean="0">
              <a:latin typeface="Calibri" panose="020F0502020204030204" pitchFamily="34" charset="0"/>
            </a:endParaRPr>
          </a:p>
          <a:p>
            <a:endParaRPr lang="en-US" dirty="0">
              <a:latin typeface="Calibri" panose="020F0502020204030204" pitchFamily="34" charset="0"/>
            </a:endParaRPr>
          </a:p>
        </p:txBody>
      </p:sp>
      <p:sp>
        <p:nvSpPr>
          <p:cNvPr id="3" name="2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6.2</a:t>
            </a:r>
            <a:endParaRPr lang="en-US" sz="1800" b="1" dirty="0">
              <a:solidFill>
                <a:srgbClr val="663300"/>
              </a:solidFill>
              <a:latin typeface="Calibri" panose="020F0502020204030204" pitchFamily="34" charset="0"/>
            </a:endParaRPr>
          </a:p>
        </p:txBody>
      </p:sp>
      <p:sp>
        <p:nvSpPr>
          <p:cNvPr id="5" name="4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6" name="5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0644924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31"/>
          <p:cNvSpPr txBox="1"/>
          <p:nvPr/>
        </p:nvSpPr>
        <p:spPr>
          <a:xfrm>
            <a:off x="1612453" y="273277"/>
            <a:ext cx="6048671" cy="523219"/>
          </a:xfrm>
          <a:prstGeom prst="rect">
            <a:avLst/>
          </a:prstGeom>
          <a:noFill/>
          <a:ln>
            <a:noFill/>
          </a:ln>
        </p:spPr>
        <p:txBody>
          <a:bodyPr lIns="91425" tIns="45700" rIns="91425" bIns="45700" anchor="t" anchorCtr="0">
            <a:noAutofit/>
          </a:bodyPr>
          <a:lstStyle/>
          <a:p>
            <a:pPr lvl="0" algn="ctr">
              <a:buClr>
                <a:srgbClr val="632423"/>
              </a:buClr>
              <a:buSzPct val="25000"/>
            </a:pPr>
            <a:r>
              <a:rPr lang="en-US" sz="1600" b="1" dirty="0">
                <a:solidFill>
                  <a:schemeClr val="accent6">
                    <a:lumMod val="50000"/>
                  </a:schemeClr>
                </a:solidFill>
              </a:rPr>
              <a:t>The cost of grey water in maize production systems </a:t>
            </a:r>
            <a:endParaRPr lang="en-US" sz="1600" b="1" i="0" u="none" strike="noStrike" cap="none" dirty="0" smtClean="0">
              <a:solidFill>
                <a:schemeClr val="accent6">
                  <a:lumMod val="50000"/>
                </a:schemeClr>
              </a:solidFill>
              <a:latin typeface="Calibri"/>
              <a:ea typeface="Calibri"/>
              <a:cs typeface="Calibri"/>
              <a:sym typeface="Calibri"/>
            </a:endParaRP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6.3</a:t>
            </a:r>
            <a:endParaRPr lang="en-US" sz="1800" b="1" dirty="0">
              <a:solidFill>
                <a:srgbClr val="663300"/>
              </a:solidFill>
              <a:latin typeface="Calibri" panose="020F0502020204030204" pitchFamily="34" charset="0"/>
            </a:endParaRPr>
          </a:p>
        </p:txBody>
      </p:sp>
      <p:sp>
        <p:nvSpPr>
          <p:cNvPr id="10" name="9 Rectángulo"/>
          <p:cNvSpPr/>
          <p:nvPr/>
        </p:nvSpPr>
        <p:spPr>
          <a:xfrm>
            <a:off x="106522" y="1023458"/>
            <a:ext cx="8762400" cy="954107"/>
          </a:xfrm>
          <a:prstGeom prst="rect">
            <a:avLst/>
          </a:prstGeom>
        </p:spPr>
        <p:txBody>
          <a:bodyPr wrap="square">
            <a:spAutoFit/>
          </a:bodyPr>
          <a:lstStyle/>
          <a:p>
            <a:pPr algn="just"/>
            <a:r>
              <a:rPr lang="en-US" dirty="0">
                <a:latin typeface="Calibri" panose="020F0502020204030204" pitchFamily="34" charset="0"/>
              </a:rPr>
              <a:t>Among the most widely acknowledged impacts of agricultural production on ecosystem services is water contamination by agrochemicals and nutrient load (Conley </a:t>
            </a:r>
            <a:r>
              <a:rPr lang="en-US" i="1" dirty="0">
                <a:latin typeface="Calibri" panose="020F0502020204030204" pitchFamily="34" charset="0"/>
              </a:rPr>
              <a:t>et al.</a:t>
            </a:r>
            <a:r>
              <a:rPr lang="en-US" dirty="0">
                <a:latin typeface="Calibri" panose="020F0502020204030204" pitchFamily="34" charset="0"/>
              </a:rPr>
              <a:t> 2009).</a:t>
            </a:r>
            <a:r>
              <a:rPr lang="en-US" b="1" dirty="0">
                <a:latin typeface="Calibri" panose="020F0502020204030204" pitchFamily="34" charset="0"/>
              </a:rPr>
              <a:t> </a:t>
            </a:r>
            <a:r>
              <a:rPr lang="en-US" dirty="0">
                <a:latin typeface="Calibri" panose="020F0502020204030204" pitchFamily="34" charset="0"/>
              </a:rPr>
              <a:t>It has been estimated that 50% of the nitrogen used in agricultural systems is used by plants, 2 to 5% remains in the soil, 25% is released as N2O emissions, and 20% is leached into aquatic ecosystems (Galloway </a:t>
            </a:r>
            <a:r>
              <a:rPr lang="en-US" i="1" dirty="0">
                <a:latin typeface="Calibri" panose="020F0502020204030204" pitchFamily="34" charset="0"/>
              </a:rPr>
              <a:t>et al.</a:t>
            </a:r>
            <a:r>
              <a:rPr lang="en-US" dirty="0">
                <a:latin typeface="Calibri" panose="020F0502020204030204" pitchFamily="34" charset="0"/>
              </a:rPr>
              <a:t>, 2004). </a:t>
            </a:r>
          </a:p>
        </p:txBody>
      </p:sp>
      <p:grpSp>
        <p:nvGrpSpPr>
          <p:cNvPr id="23" name="22 Grupo"/>
          <p:cNvGrpSpPr/>
          <p:nvPr/>
        </p:nvGrpSpPr>
        <p:grpSpPr>
          <a:xfrm>
            <a:off x="56122" y="2077191"/>
            <a:ext cx="9271487" cy="312150"/>
            <a:chOff x="36000" y="2124138"/>
            <a:chExt cx="9271487" cy="312150"/>
          </a:xfrm>
        </p:grpSpPr>
        <p:sp>
          <p:nvSpPr>
            <p:cNvPr id="11" name="10 CuadroTexto"/>
            <p:cNvSpPr txBox="1"/>
            <p:nvPr/>
          </p:nvSpPr>
          <p:spPr>
            <a:xfrm>
              <a:off x="36000" y="2128511"/>
              <a:ext cx="1850400" cy="307777"/>
            </a:xfrm>
            <a:prstGeom prst="rect">
              <a:avLst/>
            </a:prstGeom>
            <a:noFill/>
          </p:spPr>
          <p:txBody>
            <a:bodyPr wrap="square" rtlCol="0">
              <a:spAutoFit/>
            </a:bodyPr>
            <a:lstStyle/>
            <a:p>
              <a:r>
                <a:rPr lang="en-US" b="1" dirty="0" smtClean="0">
                  <a:solidFill>
                    <a:schemeClr val="tx1">
                      <a:lumMod val="50000"/>
                      <a:lumOff val="50000"/>
                    </a:schemeClr>
                  </a:solidFill>
                </a:rPr>
                <a:t>Nitrogen leaching </a:t>
              </a:r>
              <a:endParaRPr lang="en-US" b="1" dirty="0">
                <a:solidFill>
                  <a:schemeClr val="tx1">
                    <a:lumMod val="50000"/>
                    <a:lumOff val="50000"/>
                  </a:schemeClr>
                </a:solidFill>
              </a:endParaRPr>
            </a:p>
          </p:txBody>
        </p:sp>
        <p:sp>
          <p:nvSpPr>
            <p:cNvPr id="12" name="11 Flecha derecha"/>
            <p:cNvSpPr/>
            <p:nvPr/>
          </p:nvSpPr>
          <p:spPr>
            <a:xfrm>
              <a:off x="1792800" y="2205454"/>
              <a:ext cx="345600" cy="153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12 CuadroTexto"/>
            <p:cNvSpPr txBox="1"/>
            <p:nvPr/>
          </p:nvSpPr>
          <p:spPr>
            <a:xfrm>
              <a:off x="4107589" y="2124139"/>
              <a:ext cx="1611600" cy="307777"/>
            </a:xfrm>
            <a:prstGeom prst="rect">
              <a:avLst/>
            </a:prstGeom>
            <a:noFill/>
          </p:spPr>
          <p:txBody>
            <a:bodyPr wrap="square" rtlCol="0">
              <a:spAutoFit/>
            </a:bodyPr>
            <a:lstStyle/>
            <a:p>
              <a:r>
                <a:rPr lang="en-US" b="1" dirty="0" smtClean="0">
                  <a:solidFill>
                    <a:schemeClr val="tx1">
                      <a:lumMod val="50000"/>
                      <a:lumOff val="50000"/>
                    </a:schemeClr>
                  </a:solidFill>
                </a:rPr>
                <a:t>Hypoxia/Anoxia </a:t>
              </a:r>
              <a:endParaRPr lang="en-US" b="1" dirty="0">
                <a:solidFill>
                  <a:schemeClr val="tx1">
                    <a:lumMod val="50000"/>
                    <a:lumOff val="50000"/>
                  </a:schemeClr>
                </a:solidFill>
              </a:endParaRPr>
            </a:p>
          </p:txBody>
        </p:sp>
        <p:sp>
          <p:nvSpPr>
            <p:cNvPr id="15" name="14 Flecha derecha"/>
            <p:cNvSpPr/>
            <p:nvPr/>
          </p:nvSpPr>
          <p:spPr>
            <a:xfrm>
              <a:off x="3693600" y="2211597"/>
              <a:ext cx="345600" cy="153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15 CuadroTexto"/>
            <p:cNvSpPr txBox="1"/>
            <p:nvPr/>
          </p:nvSpPr>
          <p:spPr>
            <a:xfrm>
              <a:off x="2208000" y="2124140"/>
              <a:ext cx="1485600" cy="307777"/>
            </a:xfrm>
            <a:prstGeom prst="rect">
              <a:avLst/>
            </a:prstGeom>
            <a:noFill/>
          </p:spPr>
          <p:txBody>
            <a:bodyPr wrap="square" rtlCol="0">
              <a:spAutoFit/>
            </a:bodyPr>
            <a:lstStyle/>
            <a:p>
              <a:r>
                <a:rPr lang="en-US" b="1" dirty="0" smtClean="0">
                  <a:solidFill>
                    <a:schemeClr val="tx1">
                      <a:lumMod val="50000"/>
                      <a:lumOff val="50000"/>
                    </a:schemeClr>
                  </a:solidFill>
                </a:rPr>
                <a:t>Eutrophication </a:t>
              </a:r>
              <a:endParaRPr lang="en-US" b="1" dirty="0">
                <a:solidFill>
                  <a:schemeClr val="tx1">
                    <a:lumMod val="50000"/>
                    <a:lumOff val="50000"/>
                  </a:schemeClr>
                </a:solidFill>
              </a:endParaRPr>
            </a:p>
          </p:txBody>
        </p:sp>
        <p:sp>
          <p:nvSpPr>
            <p:cNvPr id="17" name="16 CuadroTexto"/>
            <p:cNvSpPr txBox="1"/>
            <p:nvPr/>
          </p:nvSpPr>
          <p:spPr>
            <a:xfrm>
              <a:off x="5996411" y="2124138"/>
              <a:ext cx="3311076" cy="307777"/>
            </a:xfrm>
            <a:prstGeom prst="rect">
              <a:avLst/>
            </a:prstGeom>
            <a:noFill/>
          </p:spPr>
          <p:txBody>
            <a:bodyPr wrap="square" rtlCol="0">
              <a:spAutoFit/>
            </a:bodyPr>
            <a:lstStyle/>
            <a:p>
              <a:r>
                <a:rPr lang="en-US" b="1" dirty="0" smtClean="0">
                  <a:solidFill>
                    <a:schemeClr val="tx1">
                      <a:lumMod val="50000"/>
                      <a:lumOff val="50000"/>
                    </a:schemeClr>
                  </a:solidFill>
                </a:rPr>
                <a:t>Dead zones devoid of marine fauna </a:t>
              </a:r>
              <a:endParaRPr lang="en-US" b="1" dirty="0">
                <a:solidFill>
                  <a:schemeClr val="tx1">
                    <a:lumMod val="50000"/>
                    <a:lumOff val="50000"/>
                  </a:schemeClr>
                </a:solidFill>
              </a:endParaRPr>
            </a:p>
          </p:txBody>
        </p:sp>
        <p:sp>
          <p:nvSpPr>
            <p:cNvPr id="18" name="17 Flecha derecha"/>
            <p:cNvSpPr/>
            <p:nvPr/>
          </p:nvSpPr>
          <p:spPr>
            <a:xfrm>
              <a:off x="5617200" y="2205454"/>
              <a:ext cx="345600" cy="153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21 CuadroTexto"/>
          <p:cNvSpPr txBox="1"/>
          <p:nvPr/>
        </p:nvSpPr>
        <p:spPr>
          <a:xfrm>
            <a:off x="106522" y="2570398"/>
            <a:ext cx="4729975" cy="4401205"/>
          </a:xfrm>
          <a:prstGeom prst="rect">
            <a:avLst/>
          </a:prstGeom>
          <a:noFill/>
        </p:spPr>
        <p:txBody>
          <a:bodyPr wrap="square" rtlCol="0">
            <a:spAutoFit/>
          </a:bodyPr>
          <a:lstStyle/>
          <a:p>
            <a:pPr algn="just"/>
            <a:r>
              <a:rPr lang="en-US" dirty="0" smtClean="0">
                <a:latin typeface="Calibri" panose="020F0502020204030204" pitchFamily="34" charset="0"/>
              </a:rPr>
              <a:t>The aim of this section was to elaborate a </a:t>
            </a:r>
            <a:r>
              <a:rPr lang="en-US" b="1" dirty="0" smtClean="0">
                <a:latin typeface="Calibri" panose="020F0502020204030204" pitchFamily="34" charset="0"/>
              </a:rPr>
              <a:t>partial</a:t>
            </a:r>
            <a:r>
              <a:rPr lang="en-US" dirty="0" smtClean="0">
                <a:latin typeface="Calibri" panose="020F0502020204030204" pitchFamily="34" charset="0"/>
              </a:rPr>
              <a:t> estimate of the externalities of chemical nitrogen fertilizer use (NITROGEN) in maize production, that is, </a:t>
            </a:r>
            <a:r>
              <a:rPr lang="en-US" dirty="0">
                <a:latin typeface="Calibri" panose="020F0502020204030204" pitchFamily="34" charset="0"/>
              </a:rPr>
              <a:t>the cost of meeting a water quality </a:t>
            </a:r>
            <a:r>
              <a:rPr lang="en-US" dirty="0" smtClean="0">
                <a:latin typeface="Calibri" panose="020F0502020204030204" pitchFamily="34" charset="0"/>
              </a:rPr>
              <a:t>standard</a:t>
            </a:r>
            <a:r>
              <a:rPr lang="en-US" dirty="0">
                <a:latin typeface="Calibri" panose="020F0502020204030204" pitchFamily="34" charset="0"/>
              </a:rPr>
              <a:t>. </a:t>
            </a:r>
            <a:endParaRPr lang="en-US" dirty="0" smtClean="0">
              <a:latin typeface="Calibri" panose="020F0502020204030204" pitchFamily="34" charset="0"/>
            </a:endParaRPr>
          </a:p>
          <a:p>
            <a:pPr algn="just"/>
            <a:endParaRPr lang="en-US" dirty="0">
              <a:latin typeface="Calibri" panose="020F0502020204030204" pitchFamily="34" charset="0"/>
            </a:endParaRPr>
          </a:p>
          <a:p>
            <a:pPr algn="just"/>
            <a:r>
              <a:rPr lang="en-US" dirty="0" smtClean="0">
                <a:latin typeface="Calibri" panose="020F0502020204030204" pitchFamily="34" charset="0"/>
              </a:rPr>
              <a:t>Grey </a:t>
            </a:r>
            <a:r>
              <a:rPr lang="en-US" dirty="0">
                <a:latin typeface="Calibri" panose="020F0502020204030204" pitchFamily="34" charset="0"/>
              </a:rPr>
              <a:t>water refers to the “volume of freshwater that is required to assimilate the load of pollutants based on existing ambient water quality standards” (</a:t>
            </a:r>
            <a:r>
              <a:rPr lang="en-US" dirty="0" err="1">
                <a:latin typeface="Calibri" panose="020F0502020204030204" pitchFamily="34" charset="0"/>
              </a:rPr>
              <a:t>Mekonnen</a:t>
            </a:r>
            <a:r>
              <a:rPr lang="en-US" dirty="0">
                <a:latin typeface="Calibri" panose="020F0502020204030204" pitchFamily="34" charset="0"/>
              </a:rPr>
              <a:t> and Hoekstra , 2011: p.1578). </a:t>
            </a:r>
          </a:p>
          <a:p>
            <a:pPr algn="just"/>
            <a:endParaRPr lang="en-US" dirty="0" smtClean="0">
              <a:latin typeface="Calibri" panose="020F0502020204030204" pitchFamily="34" charset="0"/>
            </a:endParaRPr>
          </a:p>
          <a:p>
            <a:pPr algn="just"/>
            <a:r>
              <a:rPr lang="en-US" dirty="0">
                <a:latin typeface="Calibri" panose="020F0502020204030204" pitchFamily="34" charset="0"/>
              </a:rPr>
              <a:t>To analyze the data according to maize systems we collected the spatially explicit data of grey water (in millimeters) modeled for 1996-2005 by </a:t>
            </a:r>
            <a:r>
              <a:rPr lang="en-US" dirty="0" err="1">
                <a:latin typeface="Calibri" panose="020F0502020204030204" pitchFamily="34" charset="0"/>
              </a:rPr>
              <a:t>Mekonnen</a:t>
            </a:r>
            <a:r>
              <a:rPr lang="en-US" dirty="0">
                <a:latin typeface="Calibri" panose="020F0502020204030204" pitchFamily="34" charset="0"/>
              </a:rPr>
              <a:t> and Hoekstra (2010) available in a 5 by 5 ARC minute raster grid and spatially explicit data about maize production modelled for 2005 by You </a:t>
            </a:r>
            <a:r>
              <a:rPr lang="en-US" i="1" dirty="0">
                <a:latin typeface="Calibri" panose="020F0502020204030204" pitchFamily="34" charset="0"/>
              </a:rPr>
              <a:t>et al.</a:t>
            </a:r>
            <a:r>
              <a:rPr lang="en-US" dirty="0">
                <a:latin typeface="Calibri" panose="020F0502020204030204" pitchFamily="34" charset="0"/>
              </a:rPr>
              <a:t> (2014), also available at the same resolution</a:t>
            </a:r>
            <a:r>
              <a:rPr lang="en-US" dirty="0" smtClean="0">
                <a:latin typeface="Calibri" panose="020F0502020204030204" pitchFamily="34" charset="0"/>
              </a:rPr>
              <a:t>.</a:t>
            </a:r>
          </a:p>
          <a:p>
            <a:pPr algn="just"/>
            <a:endParaRPr lang="en-US" dirty="0">
              <a:latin typeface="Calibri" panose="020F0502020204030204" pitchFamily="34" charset="0"/>
            </a:endParaRPr>
          </a:p>
          <a:p>
            <a:pPr algn="just"/>
            <a:r>
              <a:rPr lang="en-US" dirty="0" smtClean="0">
                <a:latin typeface="Calibri" panose="020F0502020204030204" pitchFamily="34" charset="0"/>
              </a:rPr>
              <a:t>Grey water was monetized using irrigations costs described in section  5.3</a:t>
            </a:r>
            <a:endParaRPr lang="en-US" dirty="0">
              <a:latin typeface="Calibri" panose="020F0502020204030204" pitchFamily="34" charset="0"/>
            </a:endParaRPr>
          </a:p>
          <a:p>
            <a:pPr algn="just"/>
            <a:endParaRPr lang="en-US" dirty="0">
              <a:latin typeface="Calibri" panose="020F0502020204030204" pitchFamily="34" charset="0"/>
            </a:endParaRPr>
          </a:p>
        </p:txBody>
      </p:sp>
      <p:sp>
        <p:nvSpPr>
          <p:cNvPr id="24" name="23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7170" name="Picture 2" descr="http://www.gulfhypoxia.net/overview/images/image001.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4933511" y="2570398"/>
            <a:ext cx="4193227" cy="2921733"/>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4933511" y="5492131"/>
            <a:ext cx="2228495" cy="246221"/>
          </a:xfrm>
          <a:prstGeom prst="rect">
            <a:avLst/>
          </a:prstGeom>
        </p:spPr>
        <p:txBody>
          <a:bodyPr wrap="none">
            <a:spAutoFit/>
          </a:bodyPr>
          <a:lstStyle/>
          <a:p>
            <a:r>
              <a:rPr lang="en-US" sz="1000" dirty="0">
                <a:latin typeface="Calibri" panose="020F0502020204030204" pitchFamily="34" charset="0"/>
              </a:rPr>
              <a:t>http://www.gulfhypoxia.net/overview/</a:t>
            </a:r>
          </a:p>
        </p:txBody>
      </p:sp>
      <p:sp>
        <p:nvSpPr>
          <p:cNvPr id="19" name="18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377037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6.3</a:t>
            </a:r>
            <a:endParaRPr lang="en-US" sz="1800" b="1" dirty="0">
              <a:solidFill>
                <a:srgbClr val="663300"/>
              </a:solidFill>
              <a:latin typeface="Calibri" panose="020F0502020204030204" pitchFamily="34" charset="0"/>
            </a:endParaRPr>
          </a:p>
        </p:txBody>
      </p:sp>
      <p:sp>
        <p:nvSpPr>
          <p:cNvPr id="11" name="10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11 CuadroTexto"/>
          <p:cNvSpPr txBox="1"/>
          <p:nvPr/>
        </p:nvSpPr>
        <p:spPr>
          <a:xfrm>
            <a:off x="3636426" y="453679"/>
            <a:ext cx="1758278" cy="307777"/>
          </a:xfrm>
          <a:prstGeom prst="rect">
            <a:avLst/>
          </a:prstGeom>
          <a:noFill/>
        </p:spPr>
        <p:txBody>
          <a:bodyPr wrap="square" rtlCol="0">
            <a:spAutoFit/>
          </a:bodyPr>
          <a:lstStyle/>
          <a:p>
            <a:pPr algn="ctr"/>
            <a:r>
              <a:rPr lang="es-MX" b="1" dirty="0" smtClean="0">
                <a:solidFill>
                  <a:srgbClr val="663300"/>
                </a:solidFill>
              </a:rPr>
              <a:t>ECUADOR</a:t>
            </a:r>
            <a:endParaRPr lang="en-US" b="1" dirty="0">
              <a:solidFill>
                <a:srgbClr val="663300"/>
              </a:solidFill>
            </a:endParaRPr>
          </a:p>
        </p:txBody>
      </p:sp>
      <p:pic>
        <p:nvPicPr>
          <p:cNvPr id="9" name="Picture 7" descr="N:\análisis de riesgo\PMyCRG\Valoracion de la agrobiodiversidad\TEEB\Otros\FASE 2 - valuation\análisis geo-espacial\Análisis espacial - Daniel Ortiz\Archivos_Mapas Esme_h2o_green_grey_22sep2016\Entrega_22sep2016\Mapas\Mapa_Cat_gy_mmyr_ECU.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921" y="1181341"/>
            <a:ext cx="2986203" cy="2457124"/>
          </a:xfrm>
          <a:prstGeom prst="rect">
            <a:avLst/>
          </a:prstGeom>
          <a:noFill/>
          <a:extLst/>
        </p:spPr>
      </p:pic>
      <p:sp>
        <p:nvSpPr>
          <p:cNvPr id="2" name="1 Rectángulo"/>
          <p:cNvSpPr/>
          <p:nvPr/>
        </p:nvSpPr>
        <p:spPr>
          <a:xfrm>
            <a:off x="3089125" y="1297749"/>
            <a:ext cx="5858392" cy="2246769"/>
          </a:xfrm>
          <a:prstGeom prst="rect">
            <a:avLst/>
          </a:prstGeom>
        </p:spPr>
        <p:txBody>
          <a:bodyPr wrap="square">
            <a:spAutoFit/>
          </a:bodyPr>
          <a:lstStyle/>
          <a:p>
            <a:r>
              <a:rPr lang="en-US" dirty="0">
                <a:latin typeface="Calibri" panose="020F0502020204030204" pitchFamily="34" charset="0"/>
              </a:rPr>
              <a:t>The grey water footprint of Ecuador was the smallest among our study countries which is clearly reflected in the </a:t>
            </a:r>
            <a:r>
              <a:rPr lang="en-US" dirty="0" smtClean="0">
                <a:latin typeface="Calibri" panose="020F0502020204030204" pitchFamily="34" charset="0"/>
              </a:rPr>
              <a:t>map.</a:t>
            </a:r>
          </a:p>
          <a:p>
            <a:endParaRPr lang="en-US" dirty="0" smtClean="0">
              <a:latin typeface="Calibri" panose="020F0502020204030204" pitchFamily="34" charset="0"/>
            </a:endParaRPr>
          </a:p>
          <a:p>
            <a:r>
              <a:rPr lang="en-US" dirty="0">
                <a:latin typeface="Calibri" panose="020F0502020204030204" pitchFamily="34" charset="0"/>
              </a:rPr>
              <a:t>A total of 1,819 pixels were used to calculate the cost of grey water in Ecuador of which half of them (45.8%) corresponded to smallholder </a:t>
            </a:r>
            <a:r>
              <a:rPr lang="en-US" dirty="0" smtClean="0">
                <a:latin typeface="Calibri" panose="020F0502020204030204" pitchFamily="34" charset="0"/>
              </a:rPr>
              <a:t>grids, and </a:t>
            </a:r>
            <a:r>
              <a:rPr lang="en-US" dirty="0">
                <a:latin typeface="Calibri" panose="020F0502020204030204" pitchFamily="34" charset="0"/>
              </a:rPr>
              <a:t>the rest (54.2%) to mixed production </a:t>
            </a:r>
            <a:r>
              <a:rPr lang="en-US" dirty="0" smtClean="0">
                <a:latin typeface="Calibri" panose="020F0502020204030204" pitchFamily="34" charset="0"/>
              </a:rPr>
              <a:t>grids. </a:t>
            </a:r>
            <a:endParaRPr lang="en-US" dirty="0">
              <a:latin typeface="Calibri" panose="020F0502020204030204" pitchFamily="34" charset="0"/>
            </a:endParaRPr>
          </a:p>
          <a:p>
            <a:endParaRPr lang="es-MX" dirty="0" smtClean="0">
              <a:latin typeface="Calibri" panose="020F0502020204030204" pitchFamily="34" charset="0"/>
            </a:endParaRPr>
          </a:p>
          <a:p>
            <a:r>
              <a:rPr lang="en-US" dirty="0">
                <a:latin typeface="Calibri" panose="020F0502020204030204" pitchFamily="34" charset="0"/>
              </a:rPr>
              <a:t>Smallholder pixels represented 57.4% of the harvested area, 37.2% of the total production, and 42% of the total grey </a:t>
            </a:r>
            <a:r>
              <a:rPr lang="en-US" dirty="0" smtClean="0">
                <a:latin typeface="Calibri" panose="020F0502020204030204" pitchFamily="34" charset="0"/>
              </a:rPr>
              <a:t>water footprint.</a:t>
            </a:r>
          </a:p>
          <a:p>
            <a:endParaRPr lang="es-MX" dirty="0" smtClean="0">
              <a:latin typeface="Calibri" panose="020F0502020204030204" pitchFamily="34" charset="0"/>
            </a:endParaRPr>
          </a:p>
        </p:txBody>
      </p:sp>
      <p:sp>
        <p:nvSpPr>
          <p:cNvPr id="3" name="2 Rectángulo"/>
          <p:cNvSpPr/>
          <p:nvPr/>
        </p:nvSpPr>
        <p:spPr>
          <a:xfrm>
            <a:off x="102922" y="3834219"/>
            <a:ext cx="2372182" cy="738664"/>
          </a:xfrm>
          <a:prstGeom prst="rect">
            <a:avLst/>
          </a:prstGeom>
        </p:spPr>
        <p:txBody>
          <a:bodyPr wrap="square">
            <a:spAutoFit/>
          </a:bodyPr>
          <a:lstStyle/>
          <a:p>
            <a:r>
              <a:rPr lang="en-US" dirty="0">
                <a:latin typeface="Calibri" panose="020F0502020204030204" pitchFamily="34" charset="0"/>
              </a:rPr>
              <a:t>S</a:t>
            </a:r>
            <a:r>
              <a:rPr lang="en-US" dirty="0" smtClean="0">
                <a:latin typeface="Calibri" panose="020F0502020204030204" pitchFamily="34" charset="0"/>
              </a:rPr>
              <a:t>mallholder : &lt;</a:t>
            </a:r>
            <a:r>
              <a:rPr lang="en-US" dirty="0">
                <a:latin typeface="Calibri" panose="020F0502020204030204" pitchFamily="34" charset="0"/>
              </a:rPr>
              <a:t>2 </a:t>
            </a:r>
            <a:r>
              <a:rPr lang="en-US" dirty="0" smtClean="0">
                <a:latin typeface="Calibri" panose="020F0502020204030204" pitchFamily="34" charset="0"/>
              </a:rPr>
              <a:t>ton/ha</a:t>
            </a:r>
          </a:p>
          <a:p>
            <a:r>
              <a:rPr lang="en-US" dirty="0" smtClean="0">
                <a:latin typeface="Calibri" panose="020F0502020204030204" pitchFamily="34" charset="0"/>
              </a:rPr>
              <a:t>Intermediate: 2 </a:t>
            </a:r>
            <a:r>
              <a:rPr lang="en-US" dirty="0">
                <a:latin typeface="Calibri" panose="020F0502020204030204" pitchFamily="34" charset="0"/>
              </a:rPr>
              <a:t>-6 </a:t>
            </a:r>
            <a:r>
              <a:rPr lang="en-US" dirty="0" smtClean="0">
                <a:latin typeface="Calibri" panose="020F0502020204030204" pitchFamily="34" charset="0"/>
              </a:rPr>
              <a:t>ton/ha</a:t>
            </a:r>
          </a:p>
          <a:p>
            <a:r>
              <a:rPr lang="en-US" dirty="0" smtClean="0">
                <a:latin typeface="Calibri" panose="020F0502020204030204" pitchFamily="34" charset="0"/>
              </a:rPr>
              <a:t>Intensive: &gt; </a:t>
            </a:r>
            <a:r>
              <a:rPr lang="en-US" dirty="0">
                <a:latin typeface="Calibri" panose="020F0502020204030204" pitchFamily="34" charset="0"/>
              </a:rPr>
              <a:t>6 </a:t>
            </a:r>
            <a:r>
              <a:rPr lang="en-US" dirty="0" smtClean="0">
                <a:latin typeface="Calibri" panose="020F0502020204030204" pitchFamily="34" charset="0"/>
              </a:rPr>
              <a:t>ton/ha</a:t>
            </a:r>
            <a:endParaRPr lang="en-US" dirty="0">
              <a:latin typeface="Calibri" panose="020F0502020204030204" pitchFamily="34" charset="0"/>
            </a:endParaRPr>
          </a:p>
        </p:txBody>
      </p:sp>
      <p:graphicFrame>
        <p:nvGraphicFramePr>
          <p:cNvPr id="7" name="6 Tabla"/>
          <p:cNvGraphicFramePr>
            <a:graphicFrameLocks noGrp="1"/>
          </p:cNvGraphicFramePr>
          <p:nvPr>
            <p:extLst>
              <p:ext uri="{D42A27DB-BD31-4B8C-83A1-F6EECF244321}">
                <p14:modId xmlns:p14="http://schemas.microsoft.com/office/powerpoint/2010/main" val="2594749778"/>
              </p:ext>
            </p:extLst>
          </p:nvPr>
        </p:nvGraphicFramePr>
        <p:xfrm>
          <a:off x="2500525" y="3970246"/>
          <a:ext cx="6347118" cy="806196"/>
        </p:xfrm>
        <a:graphic>
          <a:graphicData uri="http://schemas.openxmlformats.org/drawingml/2006/table">
            <a:tbl>
              <a:tblPr firstRow="1" firstCol="1" bandRow="1">
                <a:tableStyleId>{2D5ABB26-0587-4C30-8999-92F81FD0307C}</a:tableStyleId>
              </a:tblPr>
              <a:tblGrid>
                <a:gridCol w="862089">
                  <a:extLst>
                    <a:ext uri="{9D8B030D-6E8A-4147-A177-3AD203B41FA5}">
                      <a16:colId xmlns:a16="http://schemas.microsoft.com/office/drawing/2014/main" val="20000"/>
                    </a:ext>
                  </a:extLst>
                </a:gridCol>
                <a:gridCol w="1273806">
                  <a:extLst>
                    <a:ext uri="{9D8B030D-6E8A-4147-A177-3AD203B41FA5}">
                      <a16:colId xmlns:a16="http://schemas.microsoft.com/office/drawing/2014/main" val="20001"/>
                    </a:ext>
                  </a:extLst>
                </a:gridCol>
                <a:gridCol w="1784406">
                  <a:extLst>
                    <a:ext uri="{9D8B030D-6E8A-4147-A177-3AD203B41FA5}">
                      <a16:colId xmlns:a16="http://schemas.microsoft.com/office/drawing/2014/main" val="20002"/>
                    </a:ext>
                  </a:extLst>
                </a:gridCol>
                <a:gridCol w="1153011">
                  <a:extLst>
                    <a:ext uri="{9D8B030D-6E8A-4147-A177-3AD203B41FA5}">
                      <a16:colId xmlns:a16="http://schemas.microsoft.com/office/drawing/2014/main" val="20003"/>
                    </a:ext>
                  </a:extLst>
                </a:gridCol>
                <a:gridCol w="1273806">
                  <a:extLst>
                    <a:ext uri="{9D8B030D-6E8A-4147-A177-3AD203B41FA5}">
                      <a16:colId xmlns:a16="http://schemas.microsoft.com/office/drawing/2014/main" val="20004"/>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Smallholder</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Intermediate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000" dirty="0" smtClean="0">
                          <a:effectLst/>
                          <a:latin typeface="Calibri" panose="020F0502020204030204" pitchFamily="34" charset="0"/>
                          <a:ea typeface="MS Mincho"/>
                          <a:cs typeface="Times New Roman"/>
                        </a:rPr>
                        <a:t>Grey</a:t>
                      </a:r>
                      <a:r>
                        <a:rPr lang="es-MX" sz="1000" baseline="0" dirty="0" smtClean="0">
                          <a:effectLst/>
                          <a:latin typeface="Calibri" panose="020F0502020204030204" pitchFamily="34" charset="0"/>
                          <a:ea typeface="MS Mincho"/>
                          <a:cs typeface="Times New Roman"/>
                        </a:rPr>
                        <a:t> </a:t>
                      </a:r>
                      <a:r>
                        <a:rPr lang="es-MX" sz="1000" baseline="0" dirty="0" err="1" smtClean="0">
                          <a:effectLst/>
                          <a:latin typeface="Calibri" panose="020F0502020204030204" pitchFamily="34" charset="0"/>
                          <a:ea typeface="MS Mincho"/>
                          <a:cs typeface="Times New Roman"/>
                        </a:rPr>
                        <a:t>water</a:t>
                      </a:r>
                      <a:r>
                        <a:rPr lang="es-MX" sz="1000" baseline="0" dirty="0" smtClean="0">
                          <a:effectLst/>
                          <a:latin typeface="Calibri" panose="020F0502020204030204" pitchFamily="34" charset="0"/>
                          <a:ea typeface="MS Mincho"/>
                          <a:cs typeface="Times New Roman"/>
                        </a:rPr>
                        <a:t> (m3)</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000" dirty="0" err="1" smtClean="0">
                          <a:effectLst/>
                          <a:latin typeface="Calibri" panose="020F0502020204030204" pitchFamily="34" charset="0"/>
                          <a:ea typeface="+mn-ea"/>
                          <a:cs typeface="+mn-cs"/>
                        </a:rPr>
                        <a:t>Value</a:t>
                      </a:r>
                      <a:r>
                        <a:rPr lang="es-MX" sz="1000" baseline="0" dirty="0" smtClean="0">
                          <a:effectLst/>
                          <a:latin typeface="Calibri" panose="020F0502020204030204" pitchFamily="34" charset="0"/>
                          <a:ea typeface="+mn-ea"/>
                          <a:cs typeface="+mn-cs"/>
                        </a:rPr>
                        <a:t> in USD</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000" dirty="0" smtClean="0">
                          <a:effectLst/>
                          <a:latin typeface="Calibri" panose="020F0502020204030204" pitchFamily="34" charset="0"/>
                          <a:ea typeface="MS Mincho"/>
                          <a:cs typeface="Times New Roman"/>
                        </a:rPr>
                        <a:t>Grey</a:t>
                      </a:r>
                      <a:r>
                        <a:rPr lang="es-MX" sz="1000" baseline="0" dirty="0" smtClean="0">
                          <a:effectLst/>
                          <a:latin typeface="Calibri" panose="020F0502020204030204" pitchFamily="34" charset="0"/>
                          <a:ea typeface="MS Mincho"/>
                          <a:cs typeface="Times New Roman"/>
                        </a:rPr>
                        <a:t> </a:t>
                      </a:r>
                      <a:r>
                        <a:rPr lang="es-MX" sz="1000" baseline="0" dirty="0" err="1" smtClean="0">
                          <a:effectLst/>
                          <a:latin typeface="Calibri" panose="020F0502020204030204" pitchFamily="34" charset="0"/>
                          <a:ea typeface="MS Mincho"/>
                          <a:cs typeface="Times New Roman"/>
                        </a:rPr>
                        <a:t>water</a:t>
                      </a:r>
                      <a:r>
                        <a:rPr lang="es-MX" sz="1000" baseline="0" dirty="0" smtClean="0">
                          <a:effectLst/>
                          <a:latin typeface="Calibri" panose="020F0502020204030204" pitchFamily="34" charset="0"/>
                          <a:ea typeface="MS Mincho"/>
                          <a:cs typeface="Times New Roman"/>
                        </a:rPr>
                        <a:t> (m3)</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000" dirty="0" err="1" smtClean="0">
                          <a:effectLst/>
                          <a:latin typeface="Calibri" panose="020F0502020204030204" pitchFamily="34" charset="0"/>
                          <a:ea typeface="+mn-ea"/>
                          <a:cs typeface="+mn-cs"/>
                        </a:rPr>
                        <a:t>Value</a:t>
                      </a:r>
                      <a:r>
                        <a:rPr lang="es-MX" sz="1000" baseline="0" dirty="0" smtClean="0">
                          <a:effectLst/>
                          <a:latin typeface="Calibri" panose="020F0502020204030204" pitchFamily="34" charset="0"/>
                          <a:ea typeface="+mn-ea"/>
                          <a:cs typeface="+mn-cs"/>
                        </a:rPr>
                        <a:t> in USD</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69,661,194</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11,494,097</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96,111,690</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1000"/>
                        </a:spcAft>
                      </a:pPr>
                      <a:r>
                        <a:rPr lang="en-US" sz="1200">
                          <a:effectLst/>
                          <a:latin typeface="Calibri" panose="020F0502020204030204" pitchFamily="34" charset="0"/>
                        </a:rPr>
                        <a:t>15,858,429</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1200">
                          <a:effectLst/>
                          <a:latin typeface="Calibri" panose="020F0502020204030204" pitchFamily="34" charset="0"/>
                        </a:rPr>
                        <a:t>Per ha</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a:effectLst/>
                          <a:latin typeface="Calibri" panose="020F0502020204030204" pitchFamily="34" charset="0"/>
                        </a:rPr>
                        <a:t>8.2</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a:effectLst/>
                          <a:latin typeface="Calibri" panose="020F0502020204030204" pitchFamily="34" charset="0"/>
                        </a:rPr>
                        <a:t>1.4</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a:effectLst/>
                          <a:latin typeface="Calibri" panose="020F0502020204030204" pitchFamily="34" charset="0"/>
                        </a:rPr>
                        <a:t>9.6</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a:effectLst/>
                          <a:latin typeface="Calibri" panose="020F0502020204030204" pitchFamily="34" charset="0"/>
                        </a:rPr>
                        <a:t>1.6</a:t>
                      </a:r>
                      <a:endParaRPr lang="en-US" sz="1200" dirty="0">
                        <a:effectLst/>
                        <a:latin typeface="Calibri" panose="020F0502020204030204" pitchFamily="34" charset="0"/>
                        <a:ea typeface="MS Mincho"/>
                        <a:cs typeface="Times New Roman"/>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517425056"/>
              </p:ext>
            </p:extLst>
          </p:nvPr>
        </p:nvGraphicFramePr>
        <p:xfrm>
          <a:off x="2500524" y="4972196"/>
          <a:ext cx="6400802" cy="806196"/>
        </p:xfrm>
        <a:graphic>
          <a:graphicData uri="http://schemas.openxmlformats.org/drawingml/2006/table">
            <a:tbl>
              <a:tblPr firstRow="1" firstCol="1" bandRow="1">
                <a:tableStyleId>{2D5ABB26-0587-4C30-8999-92F81FD0307C}</a:tableStyleId>
              </a:tblPr>
              <a:tblGrid>
                <a:gridCol w="999899">
                  <a:extLst>
                    <a:ext uri="{9D8B030D-6E8A-4147-A177-3AD203B41FA5}">
                      <a16:colId xmlns:a16="http://schemas.microsoft.com/office/drawing/2014/main" val="20000"/>
                    </a:ext>
                  </a:extLst>
                </a:gridCol>
                <a:gridCol w="1286881">
                  <a:extLst>
                    <a:ext uri="{9D8B030D-6E8A-4147-A177-3AD203B41FA5}">
                      <a16:colId xmlns:a16="http://schemas.microsoft.com/office/drawing/2014/main" val="20001"/>
                    </a:ext>
                  </a:extLst>
                </a:gridCol>
                <a:gridCol w="1287790">
                  <a:extLst>
                    <a:ext uri="{9D8B030D-6E8A-4147-A177-3AD203B41FA5}">
                      <a16:colId xmlns:a16="http://schemas.microsoft.com/office/drawing/2014/main" val="20002"/>
                    </a:ext>
                  </a:extLst>
                </a:gridCol>
                <a:gridCol w="1539351">
                  <a:extLst>
                    <a:ext uri="{9D8B030D-6E8A-4147-A177-3AD203B41FA5}">
                      <a16:colId xmlns:a16="http://schemas.microsoft.com/office/drawing/2014/main" val="20003"/>
                    </a:ext>
                  </a:extLst>
                </a:gridCol>
                <a:gridCol w="1286881">
                  <a:extLst>
                    <a:ext uri="{9D8B030D-6E8A-4147-A177-3AD203B41FA5}">
                      <a16:colId xmlns:a16="http://schemas.microsoft.com/office/drawing/2014/main" val="20004"/>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Smallholder </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Intermediate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err="1" smtClean="0">
                          <a:effectLst/>
                          <a:latin typeface="Calibri" panose="020F0502020204030204" pitchFamily="34" charset="0"/>
                          <a:ea typeface="MS Mincho"/>
                          <a:cs typeface="Times New Roman"/>
                        </a:rPr>
                        <a:t>Value</a:t>
                      </a:r>
                      <a:r>
                        <a:rPr lang="es-MX" sz="1000" baseline="0" dirty="0" smtClean="0">
                          <a:effectLst/>
                          <a:latin typeface="Calibri" panose="020F0502020204030204" pitchFamily="34" charset="0"/>
                          <a:ea typeface="MS Mincho"/>
                          <a:cs typeface="Times New Roman"/>
                        </a:rPr>
                        <a:t> of </a:t>
                      </a:r>
                      <a:r>
                        <a:rPr lang="es-MX" sz="1000" baseline="0" dirty="0" err="1" smtClean="0">
                          <a:effectLst/>
                          <a:latin typeface="Calibri" panose="020F0502020204030204" pitchFamily="34" charset="0"/>
                          <a:ea typeface="MS Mincho"/>
                          <a:cs typeface="Times New Roman"/>
                        </a:rPr>
                        <a:t>production</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err="1" smtClean="0">
                          <a:effectLst/>
                          <a:latin typeface="Calibri" panose="020F0502020204030204" pitchFamily="34" charset="0"/>
                          <a:ea typeface="MS Mincho"/>
                          <a:cs typeface="Times New Roman"/>
                        </a:rPr>
                        <a:t>Cost</a:t>
                      </a:r>
                      <a:r>
                        <a:rPr lang="es-MX" sz="1000" baseline="0" dirty="0" smtClean="0">
                          <a:effectLst/>
                          <a:latin typeface="Calibri" panose="020F0502020204030204" pitchFamily="34" charset="0"/>
                          <a:ea typeface="MS Mincho"/>
                          <a:cs typeface="Times New Roman"/>
                        </a:rPr>
                        <a:t> of grey </a:t>
                      </a:r>
                      <a:r>
                        <a:rPr lang="es-MX" sz="1000" baseline="0" dirty="0" err="1" smtClean="0">
                          <a:effectLst/>
                          <a:latin typeface="Calibri" panose="020F0502020204030204" pitchFamily="34" charset="0"/>
                          <a:ea typeface="MS Mincho"/>
                          <a:cs typeface="Times New Roman"/>
                        </a:rPr>
                        <a:t>water</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err="1" smtClean="0">
                          <a:effectLst/>
                          <a:latin typeface="Calibri" panose="020F0502020204030204" pitchFamily="34" charset="0"/>
                          <a:ea typeface="+mn-ea"/>
                          <a:cs typeface="+mn-cs"/>
                        </a:rPr>
                        <a:t>Value</a:t>
                      </a:r>
                      <a:r>
                        <a:rPr lang="es-MX" sz="1000" baseline="0" dirty="0" smtClean="0">
                          <a:effectLst/>
                          <a:latin typeface="Calibri" panose="020F0502020204030204" pitchFamily="34" charset="0"/>
                          <a:ea typeface="+mn-ea"/>
                          <a:cs typeface="+mn-cs"/>
                        </a:rPr>
                        <a:t> of </a:t>
                      </a:r>
                      <a:r>
                        <a:rPr lang="es-MX" sz="1000" baseline="0" dirty="0" err="1" smtClean="0">
                          <a:effectLst/>
                          <a:latin typeface="Calibri" panose="020F0502020204030204" pitchFamily="34" charset="0"/>
                          <a:ea typeface="+mn-ea"/>
                          <a:cs typeface="+mn-cs"/>
                        </a:rPr>
                        <a:t>production</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err="1" smtClean="0">
                          <a:effectLst/>
                          <a:latin typeface="Calibri" panose="020F0502020204030204" pitchFamily="34" charset="0"/>
                          <a:ea typeface="+mn-ea"/>
                          <a:cs typeface="+mn-cs"/>
                        </a:rPr>
                        <a:t>Cost</a:t>
                      </a:r>
                      <a:r>
                        <a:rPr lang="es-MX" sz="1000" baseline="0" dirty="0" smtClean="0">
                          <a:effectLst/>
                          <a:latin typeface="Calibri" panose="020F0502020204030204" pitchFamily="34" charset="0"/>
                          <a:ea typeface="+mn-ea"/>
                          <a:cs typeface="+mn-cs"/>
                        </a:rPr>
                        <a:t> of grey </a:t>
                      </a:r>
                      <a:r>
                        <a:rPr lang="es-MX" sz="1000" baseline="0" dirty="0" err="1" smtClean="0">
                          <a:effectLst/>
                          <a:latin typeface="Calibri" panose="020F0502020204030204" pitchFamily="34" charset="0"/>
                          <a:ea typeface="+mn-ea"/>
                          <a:cs typeface="+mn-cs"/>
                        </a:rPr>
                        <a:t>water</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dirty="0">
                          <a:effectLst/>
                          <a:latin typeface="Calibri" panose="020F0502020204030204" pitchFamily="34" charset="0"/>
                        </a:rPr>
                        <a:t>Total (USD)</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rPr>
                        <a:t>98,688,975</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11,494,097</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166,841,275</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15,858,429</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gridSpan="2">
                  <a:txBody>
                    <a:bodyPr/>
                    <a:lstStyle/>
                    <a:p>
                      <a:pPr algn="just">
                        <a:lnSpc>
                          <a:spcPct val="115000"/>
                        </a:lnSpc>
                        <a:spcAft>
                          <a:spcPts val="0"/>
                        </a:spcAft>
                      </a:pPr>
                      <a:r>
                        <a:rPr lang="en-US" sz="1200" dirty="0">
                          <a:effectLst/>
                          <a:latin typeface="Calibri" panose="020F0502020204030204" pitchFamily="34" charset="0"/>
                        </a:rPr>
                        <a:t>% of 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just">
                        <a:lnSpc>
                          <a:spcPct val="115000"/>
                        </a:lnSpc>
                        <a:spcAft>
                          <a:spcPts val="0"/>
                        </a:spcAft>
                      </a:pPr>
                      <a:r>
                        <a:rPr lang="en-US" sz="1200" dirty="0">
                          <a:effectLst/>
                          <a:latin typeface="Calibri" panose="020F0502020204030204" pitchFamily="34" charset="0"/>
                        </a:rPr>
                        <a:t>11.6%</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9.5%</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 name="9 CuadroTexto"/>
          <p:cNvSpPr txBox="1"/>
          <p:nvPr/>
        </p:nvSpPr>
        <p:spPr>
          <a:xfrm>
            <a:off x="1" y="6393519"/>
            <a:ext cx="9144000"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Ecuador: USD 0.165 per cubic </a:t>
            </a:r>
            <a:r>
              <a:rPr lang="en-US" sz="1200" dirty="0">
                <a:latin typeface="Calibri" panose="020F0502020204030204" pitchFamily="34" charset="0"/>
              </a:rPr>
              <a:t>meter (Y. Cartagena Ayala, personal communication, 2016)</a:t>
            </a:r>
          </a:p>
          <a:p>
            <a:r>
              <a:rPr lang="en-US" sz="1200" dirty="0" smtClean="0">
                <a:latin typeface="Calibri" panose="020F0502020204030204" pitchFamily="34" charset="0"/>
              </a:rPr>
              <a:t>Cost of maize in 2005: USD 345 per ton (FAOSTAT, 2016)</a:t>
            </a:r>
            <a:endParaRPr lang="en-US" sz="1200" dirty="0">
              <a:latin typeface="Calibri" panose="020F0502020204030204" pitchFamily="34" charset="0"/>
            </a:endParaRPr>
          </a:p>
        </p:txBody>
      </p:sp>
      <p:sp>
        <p:nvSpPr>
          <p:cNvPr id="13" name="12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1578818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6.3</a:t>
            </a:r>
            <a:endParaRPr lang="en-US" sz="1800" b="1" dirty="0">
              <a:solidFill>
                <a:srgbClr val="663300"/>
              </a:solidFill>
              <a:latin typeface="Calibri" panose="020F0502020204030204" pitchFamily="34" charset="0"/>
            </a:endParaRPr>
          </a:p>
        </p:txBody>
      </p:sp>
      <p:pic>
        <p:nvPicPr>
          <p:cNvPr id="7" name="Picture 2" descr="N:\análisis de riesgo\PMyCRG\Valoracion de la agrobiodiversidad\TEEB\Otros\FASE 2 - valuation\análisis geo-espacial\Análisis espacial - Daniel Ortiz\Archivos_Mapas Esme_h2o_green_grey_22sep2016\Entrega_22sep2016\Mapas\Mapa_Cat_gy_mmyr_MEX.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962220"/>
            <a:ext cx="3772800" cy="3193916"/>
          </a:xfrm>
          <a:prstGeom prst="rect">
            <a:avLst/>
          </a:prstGeom>
          <a:noFill/>
          <a:extLst/>
        </p:spPr>
      </p:pic>
      <p:sp>
        <p:nvSpPr>
          <p:cNvPr id="11" name="10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2" name="11 CuadroTexto"/>
          <p:cNvSpPr txBox="1"/>
          <p:nvPr/>
        </p:nvSpPr>
        <p:spPr>
          <a:xfrm>
            <a:off x="3696639" y="386059"/>
            <a:ext cx="1758278" cy="307777"/>
          </a:xfrm>
          <a:prstGeom prst="rect">
            <a:avLst/>
          </a:prstGeom>
          <a:noFill/>
        </p:spPr>
        <p:txBody>
          <a:bodyPr wrap="square" rtlCol="0">
            <a:spAutoFit/>
          </a:bodyPr>
          <a:lstStyle/>
          <a:p>
            <a:pPr algn="ctr"/>
            <a:r>
              <a:rPr lang="en-US" b="1" dirty="0" smtClean="0">
                <a:solidFill>
                  <a:srgbClr val="663300"/>
                </a:solidFill>
              </a:rPr>
              <a:t>MEXICO</a:t>
            </a:r>
            <a:endParaRPr lang="en-US" b="1" dirty="0">
              <a:solidFill>
                <a:srgbClr val="663300"/>
              </a:solidFill>
            </a:endParaRPr>
          </a:p>
        </p:txBody>
      </p:sp>
      <p:sp>
        <p:nvSpPr>
          <p:cNvPr id="2" name="1 Rectángulo"/>
          <p:cNvSpPr/>
          <p:nvPr/>
        </p:nvSpPr>
        <p:spPr>
          <a:xfrm>
            <a:off x="3772799" y="1115453"/>
            <a:ext cx="5189831" cy="2893100"/>
          </a:xfrm>
          <a:prstGeom prst="rect">
            <a:avLst/>
          </a:prstGeom>
        </p:spPr>
        <p:txBody>
          <a:bodyPr wrap="square">
            <a:spAutoFit/>
          </a:bodyPr>
          <a:lstStyle/>
          <a:p>
            <a:r>
              <a:rPr lang="en-US" dirty="0" smtClean="0">
                <a:latin typeface="Calibri" panose="020F0502020204030204" pitchFamily="34" charset="0"/>
              </a:rPr>
              <a:t>For Mexico we had data for 9,376 pixels of which 3.2</a:t>
            </a:r>
            <a:r>
              <a:rPr lang="en-US" dirty="0">
                <a:latin typeface="Calibri" panose="020F0502020204030204" pitchFamily="34" charset="0"/>
              </a:rPr>
              <a:t>% </a:t>
            </a:r>
            <a:r>
              <a:rPr lang="en-US" dirty="0" smtClean="0">
                <a:latin typeface="Calibri" panose="020F0502020204030204" pitchFamily="34" charset="0"/>
              </a:rPr>
              <a:t>were intensive grids, 47.5% were intermediate producers and </a:t>
            </a:r>
            <a:r>
              <a:rPr lang="en-US" dirty="0">
                <a:latin typeface="Calibri" panose="020F0502020204030204" pitchFamily="34" charset="0"/>
              </a:rPr>
              <a:t>46.6</a:t>
            </a:r>
            <a:r>
              <a:rPr lang="en-US" dirty="0" smtClean="0">
                <a:latin typeface="Calibri" panose="020F0502020204030204" pitchFamily="34" charset="0"/>
              </a:rPr>
              <a:t>% were smallholders.</a:t>
            </a:r>
          </a:p>
          <a:p>
            <a:endParaRPr lang="en-US" dirty="0">
              <a:latin typeface="Calibri" panose="020F0502020204030204" pitchFamily="34" charset="0"/>
            </a:endParaRPr>
          </a:p>
          <a:p>
            <a:r>
              <a:rPr lang="en-US" dirty="0" smtClean="0">
                <a:latin typeface="Calibri" panose="020F0502020204030204" pitchFamily="34" charset="0"/>
              </a:rPr>
              <a:t>Irrigated pixels shared </a:t>
            </a:r>
            <a:r>
              <a:rPr lang="en-US" dirty="0">
                <a:latin typeface="Calibri" panose="020F0502020204030204" pitchFamily="34" charset="0"/>
              </a:rPr>
              <a:t>5.9% of the total maize area, and produced 17% of the total maize </a:t>
            </a:r>
            <a:r>
              <a:rPr lang="en-US" dirty="0" smtClean="0">
                <a:latin typeface="Calibri" panose="020F0502020204030204" pitchFamily="34" charset="0"/>
              </a:rPr>
              <a:t>production.</a:t>
            </a:r>
          </a:p>
          <a:p>
            <a:endParaRPr lang="es-MX" dirty="0" smtClean="0">
              <a:latin typeface="Calibri" panose="020F0502020204030204" pitchFamily="34" charset="0"/>
            </a:endParaRPr>
          </a:p>
          <a:p>
            <a:r>
              <a:rPr lang="en-US" dirty="0" smtClean="0">
                <a:latin typeface="Calibri" panose="020F0502020204030204" pitchFamily="34" charset="0"/>
              </a:rPr>
              <a:t>The </a:t>
            </a:r>
            <a:r>
              <a:rPr lang="en-US" dirty="0">
                <a:latin typeface="Calibri" panose="020F0502020204030204" pitchFamily="34" charset="0"/>
              </a:rPr>
              <a:t>average grey water footprint was higher among high-yielding units, then by intermediate ones and is lowest among low-yielding units. However, given the larger maize producing areas of both intermediate and low-yield units, these end up having a greater grey water footprint and associated costs than intensive </a:t>
            </a:r>
            <a:r>
              <a:rPr lang="en-US" dirty="0" smtClean="0">
                <a:latin typeface="Calibri" panose="020F0502020204030204" pitchFamily="34" charset="0"/>
              </a:rPr>
              <a:t>ones.</a:t>
            </a:r>
            <a:endParaRPr lang="es-MX" dirty="0">
              <a:latin typeface="Calibri" panose="020F0502020204030204" pitchFamily="34" charset="0"/>
            </a:endParaRPr>
          </a:p>
          <a:p>
            <a:endParaRPr lang="en-US" dirty="0" smtClean="0">
              <a:latin typeface="Calibri" panose="020F0502020204030204" pitchFamily="34" charset="0"/>
            </a:endParaRPr>
          </a:p>
        </p:txBody>
      </p:sp>
      <p:graphicFrame>
        <p:nvGraphicFramePr>
          <p:cNvPr id="3" name="2 Tabla"/>
          <p:cNvGraphicFramePr>
            <a:graphicFrameLocks noGrp="1"/>
          </p:cNvGraphicFramePr>
          <p:nvPr>
            <p:extLst>
              <p:ext uri="{D42A27DB-BD31-4B8C-83A1-F6EECF244321}">
                <p14:modId xmlns:p14="http://schemas.microsoft.com/office/powerpoint/2010/main" val="1601391781"/>
              </p:ext>
            </p:extLst>
          </p:nvPr>
        </p:nvGraphicFramePr>
        <p:xfrm>
          <a:off x="2059200" y="4228902"/>
          <a:ext cx="6983856" cy="806196"/>
        </p:xfrm>
        <a:graphic>
          <a:graphicData uri="http://schemas.openxmlformats.org/drawingml/2006/table">
            <a:tbl>
              <a:tblPr firstRow="1" firstCol="1" bandRow="1">
                <a:tableStyleId>{2D5ABB26-0587-4C30-8999-92F81FD0307C}</a:tableStyleId>
              </a:tblPr>
              <a:tblGrid>
                <a:gridCol w="673741">
                  <a:extLst>
                    <a:ext uri="{9D8B030D-6E8A-4147-A177-3AD203B41FA5}">
                      <a16:colId xmlns:a16="http://schemas.microsoft.com/office/drawing/2014/main" val="20000"/>
                    </a:ext>
                  </a:extLst>
                </a:gridCol>
                <a:gridCol w="1133553">
                  <a:extLst>
                    <a:ext uri="{9D8B030D-6E8A-4147-A177-3AD203B41FA5}">
                      <a16:colId xmlns:a16="http://schemas.microsoft.com/office/drawing/2014/main" val="20001"/>
                    </a:ext>
                  </a:extLst>
                </a:gridCol>
                <a:gridCol w="1035313">
                  <a:extLst>
                    <a:ext uri="{9D8B030D-6E8A-4147-A177-3AD203B41FA5}">
                      <a16:colId xmlns:a16="http://schemas.microsoft.com/office/drawing/2014/main" val="20002"/>
                    </a:ext>
                  </a:extLst>
                </a:gridCol>
                <a:gridCol w="1141111">
                  <a:extLst>
                    <a:ext uri="{9D8B030D-6E8A-4147-A177-3AD203B41FA5}">
                      <a16:colId xmlns:a16="http://schemas.microsoft.com/office/drawing/2014/main" val="20003"/>
                    </a:ext>
                  </a:extLst>
                </a:gridCol>
                <a:gridCol w="1020198">
                  <a:extLst>
                    <a:ext uri="{9D8B030D-6E8A-4147-A177-3AD203B41FA5}">
                      <a16:colId xmlns:a16="http://schemas.microsoft.com/office/drawing/2014/main" val="20004"/>
                    </a:ext>
                  </a:extLst>
                </a:gridCol>
                <a:gridCol w="1027755">
                  <a:extLst>
                    <a:ext uri="{9D8B030D-6E8A-4147-A177-3AD203B41FA5}">
                      <a16:colId xmlns:a16="http://schemas.microsoft.com/office/drawing/2014/main" val="20005"/>
                    </a:ext>
                  </a:extLst>
                </a:gridCol>
                <a:gridCol w="952185">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Smallholder</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just">
                        <a:lnSpc>
                          <a:spcPct val="115000"/>
                        </a:lnSpc>
                        <a:spcAft>
                          <a:spcPts val="0"/>
                        </a:spcAft>
                      </a:pPr>
                      <a:r>
                        <a:rPr lang="en-US" sz="1200" b="1" dirty="0">
                          <a:effectLst/>
                          <a:latin typeface="Calibri" panose="020F0502020204030204" pitchFamily="34" charset="0"/>
                        </a:rPr>
                        <a:t>Intermediate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 </a:t>
                      </a:r>
                      <a:endParaRPr lang="en-US" sz="1200" b="1" dirty="0">
                        <a:effectLst/>
                        <a:latin typeface="Calibri" panose="020F0502020204030204" pitchFamily="34" charset="0"/>
                        <a:ea typeface="MS Mincho"/>
                        <a:cs typeface="Times New Roman"/>
                      </a:endParaRPr>
                    </a:p>
                  </a:txBody>
                  <a:tcPr marL="68580" marR="68580" marT="0" marB="0">
                    <a:lnR w="9525" cap="flat" cmpd="sng" algn="ctr">
                      <a:solidFill>
                        <a:schemeClr val="bg1"/>
                      </a:solidFill>
                      <a:prstDash val="solid"/>
                      <a:round/>
                      <a:headEnd type="none" w="med" len="med"/>
                      <a:tailEnd type="none" w="med" len="med"/>
                    </a:lnR>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Intensive</a:t>
                      </a:r>
                      <a:endParaRPr lang="en-US" sz="1200" b="1" dirty="0">
                        <a:effectLst/>
                        <a:latin typeface="Calibri" panose="020F0502020204030204" pitchFamily="34" charset="0"/>
                        <a:ea typeface="MS Mincho"/>
                        <a:cs typeface="Times New Roman"/>
                      </a:endParaRPr>
                    </a:p>
                  </a:txBody>
                  <a:tcPr marL="68580" marR="68580" marT="0" marB="0">
                    <a:lnL w="9525" cap="flat" cmpd="sng" algn="ctr">
                      <a:solidFill>
                        <a:schemeClr val="bg1"/>
                      </a:solidFill>
                      <a:prstDash val="solid"/>
                      <a:round/>
                      <a:headEnd type="none" w="med" len="med"/>
                      <a:tailEnd type="none" w="med" len="med"/>
                    </a:lnL>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ea typeface="+mn-ea"/>
                          <a:cs typeface="+mn-cs"/>
                        </a:rPr>
                        <a:t>Grey</a:t>
                      </a:r>
                      <a:r>
                        <a:rPr lang="es-MX" sz="1000" baseline="0" dirty="0" smtClean="0">
                          <a:effectLst/>
                          <a:latin typeface="Calibri" panose="020F0502020204030204" pitchFamily="34" charset="0"/>
                          <a:ea typeface="+mn-ea"/>
                          <a:cs typeface="+mn-cs"/>
                        </a:rPr>
                        <a:t> </a:t>
                      </a:r>
                      <a:r>
                        <a:rPr lang="es-MX" sz="1000" baseline="0" dirty="0" err="1" smtClean="0">
                          <a:effectLst/>
                          <a:latin typeface="Calibri" panose="020F0502020204030204" pitchFamily="34" charset="0"/>
                          <a:ea typeface="+mn-ea"/>
                          <a:cs typeface="+mn-cs"/>
                        </a:rPr>
                        <a:t>water</a:t>
                      </a:r>
                      <a:r>
                        <a:rPr lang="es-MX" sz="1000" baseline="0" dirty="0" smtClean="0">
                          <a:effectLst/>
                          <a:latin typeface="Calibri" panose="020F0502020204030204" pitchFamily="34" charset="0"/>
                          <a:ea typeface="+mn-ea"/>
                          <a:cs typeface="+mn-cs"/>
                        </a:rPr>
                        <a:t> (m3)</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a:t>
                      </a:r>
                      <a:r>
                        <a:rPr lang="en-US" sz="1000" baseline="0" dirty="0" smtClean="0">
                          <a:effectLst/>
                          <a:latin typeface="Calibri" panose="020F0502020204030204" pitchFamily="34" charset="0"/>
                        </a:rPr>
                        <a:t> </a:t>
                      </a:r>
                      <a:r>
                        <a:rPr lang="en-US" sz="1000" dirty="0" smtClean="0">
                          <a:effectLst/>
                          <a:latin typeface="Calibri" panose="020F0502020204030204" pitchFamily="34" charset="0"/>
                        </a:rPr>
                        <a:t>in USD</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ea typeface="+mn-ea"/>
                          <a:cs typeface="+mn-cs"/>
                        </a:rPr>
                        <a:t>Grey</a:t>
                      </a:r>
                      <a:r>
                        <a:rPr lang="es-MX" sz="1000" baseline="0" dirty="0" smtClean="0">
                          <a:effectLst/>
                          <a:latin typeface="Calibri" panose="020F0502020204030204" pitchFamily="34" charset="0"/>
                          <a:ea typeface="+mn-ea"/>
                          <a:cs typeface="+mn-cs"/>
                        </a:rPr>
                        <a:t> </a:t>
                      </a:r>
                      <a:r>
                        <a:rPr lang="es-MX" sz="1000" baseline="0" dirty="0" err="1" smtClean="0">
                          <a:effectLst/>
                          <a:latin typeface="Calibri" panose="020F0502020204030204" pitchFamily="34" charset="0"/>
                          <a:ea typeface="+mn-ea"/>
                          <a:cs typeface="+mn-cs"/>
                        </a:rPr>
                        <a:t>water</a:t>
                      </a:r>
                      <a:r>
                        <a:rPr lang="es-MX" sz="1000" baseline="0" dirty="0" smtClean="0">
                          <a:effectLst/>
                          <a:latin typeface="Calibri" panose="020F0502020204030204" pitchFamily="34" charset="0"/>
                          <a:ea typeface="+mn-ea"/>
                          <a:cs typeface="+mn-cs"/>
                        </a:rPr>
                        <a:t> (m3)</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in USD</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smtClean="0">
                          <a:effectLst/>
                          <a:latin typeface="Calibri" panose="020F0502020204030204" pitchFamily="34" charset="0"/>
                        </a:rPr>
                        <a:t>Grey </a:t>
                      </a:r>
                      <a:r>
                        <a:rPr lang="es-MX" sz="1000" dirty="0" err="1" smtClean="0">
                          <a:effectLst/>
                          <a:latin typeface="Calibri" panose="020F0502020204030204" pitchFamily="34" charset="0"/>
                        </a:rPr>
                        <a:t>water</a:t>
                      </a:r>
                      <a:r>
                        <a:rPr lang="es-MX" sz="1000" dirty="0" smtClean="0">
                          <a:effectLst/>
                          <a:latin typeface="Calibri" panose="020F0502020204030204" pitchFamily="34" charset="0"/>
                        </a:rPr>
                        <a:t> (m3)</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in USD</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a:effectLst/>
                          <a:latin typeface="Calibri" panose="020F0502020204030204" pitchFamily="34" charset="0"/>
                        </a:rPr>
                        <a:t>Total</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2,542,438,902</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467,808,758</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2,472,600,537</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454,958,499</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1000"/>
                        </a:spcAft>
                      </a:pPr>
                      <a:r>
                        <a:rPr lang="en-US" sz="1200">
                          <a:effectLst/>
                          <a:latin typeface="Calibri" panose="020F0502020204030204" pitchFamily="34" charset="0"/>
                        </a:rPr>
                        <a:t>339,843,134</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a:effectLst/>
                          <a:latin typeface="Calibri" panose="020F0502020204030204" pitchFamily="34" charset="0"/>
                        </a:rPr>
                        <a:t>62,531,137</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a:txBody>
                    <a:bodyPr/>
                    <a:lstStyle/>
                    <a:p>
                      <a:pPr algn="just">
                        <a:lnSpc>
                          <a:spcPct val="115000"/>
                        </a:lnSpc>
                        <a:spcAft>
                          <a:spcPts val="0"/>
                        </a:spcAft>
                      </a:pPr>
                      <a:r>
                        <a:rPr lang="en-US" sz="1200" dirty="0">
                          <a:effectLst/>
                          <a:latin typeface="Calibri" panose="020F0502020204030204" pitchFamily="34" charset="0"/>
                        </a:rPr>
                        <a:t>Per ha</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a:effectLst/>
                          <a:latin typeface="Calibri" panose="020F0502020204030204" pitchFamily="34" charset="0"/>
                        </a:rPr>
                        <a:t>53.9</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dirty="0">
                          <a:effectLst/>
                          <a:latin typeface="Calibri" panose="020F0502020204030204" pitchFamily="34" charset="0"/>
                        </a:rPr>
                        <a:t>9.9</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rPr>
                        <a:t>93.9</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a:effectLst/>
                          <a:latin typeface="Calibri" panose="020F0502020204030204" pitchFamily="34" charset="0"/>
                        </a:rPr>
                        <a:t>17.3</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a:effectLst/>
                          <a:latin typeface="Calibri" panose="020F0502020204030204" pitchFamily="34" charset="0"/>
                        </a:rPr>
                        <a:t>141.9</a:t>
                      </a:r>
                      <a:endParaRPr lang="en-US" sz="120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a:effectLst/>
                          <a:latin typeface="Calibri" panose="020F0502020204030204" pitchFamily="34" charset="0"/>
                        </a:rPr>
                        <a:t>26.1</a:t>
                      </a:r>
                      <a:endParaRPr lang="en-US" sz="1200" dirty="0">
                        <a:effectLst/>
                        <a:latin typeface="Calibri" panose="020F0502020204030204" pitchFamily="34" charset="0"/>
                        <a:ea typeface="MS Mincho"/>
                        <a:cs typeface="Times New Roman"/>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3879317340"/>
              </p:ext>
            </p:extLst>
          </p:nvPr>
        </p:nvGraphicFramePr>
        <p:xfrm>
          <a:off x="2059200" y="5178260"/>
          <a:ext cx="6983856" cy="1191768"/>
        </p:xfrm>
        <a:graphic>
          <a:graphicData uri="http://schemas.openxmlformats.org/drawingml/2006/table">
            <a:tbl>
              <a:tblPr firstRow="1" firstCol="1" bandRow="1">
                <a:tableStyleId>{2D5ABB26-0587-4C30-8999-92F81FD0307C}</a:tableStyleId>
              </a:tblPr>
              <a:tblGrid>
                <a:gridCol w="792204">
                  <a:extLst>
                    <a:ext uri="{9D8B030D-6E8A-4147-A177-3AD203B41FA5}">
                      <a16:colId xmlns:a16="http://schemas.microsoft.com/office/drawing/2014/main" val="20000"/>
                    </a:ext>
                  </a:extLst>
                </a:gridCol>
                <a:gridCol w="1230120">
                  <a:extLst>
                    <a:ext uri="{9D8B030D-6E8A-4147-A177-3AD203B41FA5}">
                      <a16:colId xmlns:a16="http://schemas.microsoft.com/office/drawing/2014/main" val="20001"/>
                    </a:ext>
                  </a:extLst>
                </a:gridCol>
                <a:gridCol w="1077304">
                  <a:extLst>
                    <a:ext uri="{9D8B030D-6E8A-4147-A177-3AD203B41FA5}">
                      <a16:colId xmlns:a16="http://schemas.microsoft.com/office/drawing/2014/main" val="20002"/>
                    </a:ext>
                  </a:extLst>
                </a:gridCol>
                <a:gridCol w="1078066">
                  <a:extLst>
                    <a:ext uri="{9D8B030D-6E8A-4147-A177-3AD203B41FA5}">
                      <a16:colId xmlns:a16="http://schemas.microsoft.com/office/drawing/2014/main" val="20003"/>
                    </a:ext>
                  </a:extLst>
                </a:gridCol>
                <a:gridCol w="970107">
                  <a:extLst>
                    <a:ext uri="{9D8B030D-6E8A-4147-A177-3AD203B41FA5}">
                      <a16:colId xmlns:a16="http://schemas.microsoft.com/office/drawing/2014/main" val="20004"/>
                    </a:ext>
                  </a:extLst>
                </a:gridCol>
                <a:gridCol w="969346">
                  <a:extLst>
                    <a:ext uri="{9D8B030D-6E8A-4147-A177-3AD203B41FA5}">
                      <a16:colId xmlns:a16="http://schemas.microsoft.com/office/drawing/2014/main" val="20005"/>
                    </a:ext>
                  </a:extLst>
                </a:gridCol>
                <a:gridCol w="866709">
                  <a:extLst>
                    <a:ext uri="{9D8B030D-6E8A-4147-A177-3AD203B41FA5}">
                      <a16:colId xmlns:a16="http://schemas.microsoft.com/office/drawing/2014/main" val="20006"/>
                    </a:ext>
                  </a:extLst>
                </a:gridCol>
              </a:tblGrid>
              <a:tr h="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Smallholder</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Intermediate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just">
                        <a:lnSpc>
                          <a:spcPct val="115000"/>
                        </a:lnSpc>
                        <a:spcAft>
                          <a:spcPts val="0"/>
                        </a:spcAft>
                      </a:pPr>
                      <a:r>
                        <a:rPr lang="en-US" sz="1200" b="1" dirty="0">
                          <a:effectLst/>
                          <a:latin typeface="Calibri" panose="020F0502020204030204" pitchFamily="34" charset="0"/>
                        </a:rPr>
                        <a:t>Intensive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0">
                <a:tc>
                  <a:txBody>
                    <a:bodyPr/>
                    <a:lstStyle/>
                    <a:p>
                      <a:pPr algn="l">
                        <a:lnSpc>
                          <a:spcPct val="115000"/>
                        </a:lnSpc>
                        <a:spcAft>
                          <a:spcPts val="0"/>
                        </a:spcAft>
                      </a:pPr>
                      <a:r>
                        <a:rPr lang="en-US" sz="1000" dirty="0">
                          <a:effectLst/>
                          <a:latin typeface="Calibri" panose="020F0502020204030204" pitchFamily="34" charset="0"/>
                        </a:rPr>
                        <a:t> </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of production</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Cost of grey </a:t>
                      </a:r>
                      <a:r>
                        <a:rPr lang="en-US" sz="1000" dirty="0">
                          <a:effectLst/>
                          <a:latin typeface="Calibri" panose="020F0502020204030204" pitchFamily="34" charset="0"/>
                        </a:rPr>
                        <a:t>water</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Value of production</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Cost of grey </a:t>
                      </a:r>
                      <a:r>
                        <a:rPr lang="en-US" sz="1000" dirty="0">
                          <a:effectLst/>
                          <a:latin typeface="Calibri" panose="020F0502020204030204" pitchFamily="34" charset="0"/>
                        </a:rPr>
                        <a:t>water</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s-MX" sz="1000" dirty="0" err="1" smtClean="0">
                          <a:effectLst/>
                          <a:latin typeface="Calibri" panose="020F0502020204030204" pitchFamily="34" charset="0"/>
                          <a:ea typeface="MS Mincho"/>
                          <a:cs typeface="Times New Roman"/>
                        </a:rPr>
                        <a:t>Value</a:t>
                      </a:r>
                      <a:r>
                        <a:rPr lang="es-MX" sz="1000" baseline="0" dirty="0" smtClean="0">
                          <a:effectLst/>
                          <a:latin typeface="Calibri" panose="020F0502020204030204" pitchFamily="34" charset="0"/>
                          <a:ea typeface="MS Mincho"/>
                          <a:cs typeface="Times New Roman"/>
                        </a:rPr>
                        <a:t> of </a:t>
                      </a:r>
                      <a:r>
                        <a:rPr lang="es-MX" sz="1000" baseline="0" dirty="0" err="1" smtClean="0">
                          <a:effectLst/>
                          <a:latin typeface="Calibri" panose="020F0502020204030204" pitchFamily="34" charset="0"/>
                          <a:ea typeface="MS Mincho"/>
                          <a:cs typeface="Times New Roman"/>
                        </a:rPr>
                        <a:t>production</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000" dirty="0" smtClean="0">
                          <a:effectLst/>
                          <a:latin typeface="Calibri" panose="020F0502020204030204" pitchFamily="34" charset="0"/>
                        </a:rPr>
                        <a:t>Cost of grey water</a:t>
                      </a:r>
                      <a:endParaRPr lang="en-US" sz="10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pPr>
                      <a:r>
                        <a:rPr lang="en-US" sz="1200">
                          <a:effectLst/>
                          <a:latin typeface="Calibri" panose="020F0502020204030204" pitchFamily="34" charset="0"/>
                        </a:rPr>
                        <a:t>Total (USD)</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467,483,697</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467,808,758</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1,265,386,851</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454,958,499</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1000"/>
                        </a:spcAft>
                      </a:pPr>
                      <a:r>
                        <a:rPr lang="en-US" sz="1200">
                          <a:effectLst/>
                          <a:latin typeface="Calibri" panose="020F0502020204030204" pitchFamily="34" charset="0"/>
                        </a:rPr>
                        <a:t>355,979,002</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a:effectLst/>
                          <a:latin typeface="Calibri" panose="020F0502020204030204" pitchFamily="34" charset="0"/>
                        </a:rPr>
                        <a:t>62,531,137</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0">
                <a:tc gridSpan="2">
                  <a:txBody>
                    <a:bodyPr/>
                    <a:lstStyle/>
                    <a:p>
                      <a:pPr algn="just">
                        <a:lnSpc>
                          <a:spcPct val="115000"/>
                        </a:lnSpc>
                        <a:spcAft>
                          <a:spcPts val="0"/>
                        </a:spcAft>
                      </a:pPr>
                      <a:r>
                        <a:rPr lang="en-US" sz="1200" dirty="0">
                          <a:effectLst/>
                          <a:latin typeface="Calibri" panose="020F0502020204030204" pitchFamily="34" charset="0"/>
                        </a:rPr>
                        <a:t>% of 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just">
                        <a:lnSpc>
                          <a:spcPct val="115000"/>
                        </a:lnSpc>
                        <a:spcAft>
                          <a:spcPts val="0"/>
                        </a:spcAft>
                      </a:pPr>
                      <a:r>
                        <a:rPr lang="en-US" sz="1200" dirty="0">
                          <a:effectLst/>
                          <a:latin typeface="Calibri" panose="020F0502020204030204" pitchFamily="34" charset="0"/>
                        </a:rPr>
                        <a:t>100%</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36%</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17.6%</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9" name="8 CuadroTexto"/>
          <p:cNvSpPr txBox="1"/>
          <p:nvPr/>
        </p:nvSpPr>
        <p:spPr>
          <a:xfrm>
            <a:off x="7557" y="6396335"/>
            <a:ext cx="9136443"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Mexico: USD </a:t>
            </a:r>
            <a:r>
              <a:rPr lang="en-US" sz="1200" dirty="0">
                <a:latin typeface="Calibri" panose="020F0502020204030204" pitchFamily="34" charset="0"/>
              </a:rPr>
              <a:t>0.184 </a:t>
            </a:r>
            <a:r>
              <a:rPr lang="en-US" sz="1200" dirty="0" smtClean="0">
                <a:latin typeface="Calibri" panose="020F0502020204030204" pitchFamily="34" charset="0"/>
              </a:rPr>
              <a:t>per cubic </a:t>
            </a:r>
            <a:r>
              <a:rPr lang="en-US" sz="1200" dirty="0">
                <a:latin typeface="Calibri" panose="020F0502020204030204" pitchFamily="34" charset="0"/>
              </a:rPr>
              <a:t>meter (C. Cabrera </a:t>
            </a:r>
            <a:r>
              <a:rPr lang="en-US" sz="1200" dirty="0" err="1">
                <a:latin typeface="Calibri" panose="020F0502020204030204" pitchFamily="34" charset="0"/>
              </a:rPr>
              <a:t>Cedillo</a:t>
            </a:r>
            <a:r>
              <a:rPr lang="en-US" sz="1200" dirty="0">
                <a:latin typeface="Calibri" panose="020F0502020204030204" pitchFamily="34" charset="0"/>
              </a:rPr>
              <a:t>, personal communication, 2016)</a:t>
            </a:r>
          </a:p>
          <a:p>
            <a:r>
              <a:rPr lang="en-US" sz="1200" dirty="0" smtClean="0">
                <a:latin typeface="Calibri" panose="020F0502020204030204" pitchFamily="34" charset="0"/>
              </a:rPr>
              <a:t>Cost of maize in 2005: USD 144.9 per ton (FAOSTAT, 2016)</a:t>
            </a:r>
            <a:endParaRPr lang="en-US" sz="1200" dirty="0">
              <a:latin typeface="Calibri" panose="020F0502020204030204" pitchFamily="34" charset="0"/>
            </a:endParaRPr>
          </a:p>
        </p:txBody>
      </p:sp>
      <p:sp>
        <p:nvSpPr>
          <p:cNvPr id="10" name="9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15329615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6.3</a:t>
            </a:r>
            <a:endParaRPr lang="en-US" sz="1800" b="1" dirty="0">
              <a:solidFill>
                <a:srgbClr val="663300"/>
              </a:solidFill>
              <a:latin typeface="Calibri" panose="020F0502020204030204" pitchFamily="34" charset="0"/>
            </a:endParaRPr>
          </a:p>
        </p:txBody>
      </p:sp>
      <p:pic>
        <p:nvPicPr>
          <p:cNvPr id="6" name="Picture 3" descr="N:\análisis de riesgo\PMyCRG\Valoracion de la agrobiodiversidad\TEEB\Otros\FASE 2 - valuation\análisis geo-espacial\Análisis espacial - Daniel Ortiz\Archivos_Mapas Esme_h2o_green_grey_22sep2016\Entrega_22sep2016\Mapas\Mapa_Cat_gy_mmyr_USA.jpg"/>
          <p:cNvPicPr/>
          <p:nvPr/>
        </p:nvPicPr>
        <p:blipFill>
          <a:blip r:embed="rId2">
            <a:extLst>
              <a:ext uri="{28A0092B-C50C-407E-A947-70E740481C1C}">
                <a14:useLocalDpi xmlns:a14="http://schemas.microsoft.com/office/drawing/2010/main" val="0"/>
              </a:ext>
            </a:extLst>
          </a:blip>
          <a:srcRect/>
          <a:stretch>
            <a:fillRect/>
          </a:stretch>
        </p:blipFill>
        <p:spPr bwMode="auto">
          <a:xfrm>
            <a:off x="-2" y="734740"/>
            <a:ext cx="3988800" cy="2998800"/>
          </a:xfrm>
          <a:prstGeom prst="rect">
            <a:avLst/>
          </a:prstGeom>
          <a:noFill/>
          <a:extLst>
            <a:ext uri="{909E8E84-426E-40DD-AFC4-6F175D3DCCD1}">
              <a14:hiddenFill xmlns:a14="http://schemas.microsoft.com/office/drawing/2010/main">
                <a:solidFill>
                  <a:srgbClr val="FFFFFF"/>
                </a:solidFill>
              </a14:hiddenFill>
            </a:ext>
          </a:extLst>
        </p:spPr>
      </p:pic>
      <p:sp>
        <p:nvSpPr>
          <p:cNvPr id="11" name="10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3" name="12 CuadroTexto"/>
          <p:cNvSpPr txBox="1"/>
          <p:nvPr/>
        </p:nvSpPr>
        <p:spPr>
          <a:xfrm>
            <a:off x="3517829" y="184666"/>
            <a:ext cx="1758278" cy="307777"/>
          </a:xfrm>
          <a:prstGeom prst="rect">
            <a:avLst/>
          </a:prstGeom>
          <a:noFill/>
        </p:spPr>
        <p:txBody>
          <a:bodyPr wrap="square" rtlCol="0">
            <a:spAutoFit/>
          </a:bodyPr>
          <a:lstStyle/>
          <a:p>
            <a:pPr algn="ctr"/>
            <a:r>
              <a:rPr lang="es-MX" b="1" dirty="0" smtClean="0">
                <a:solidFill>
                  <a:srgbClr val="663300"/>
                </a:solidFill>
              </a:rPr>
              <a:t>USA</a:t>
            </a:r>
            <a:endParaRPr lang="en-US" b="1" dirty="0">
              <a:solidFill>
                <a:srgbClr val="663300"/>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2268515345"/>
              </p:ext>
            </p:extLst>
          </p:nvPr>
        </p:nvGraphicFramePr>
        <p:xfrm>
          <a:off x="1612452" y="4196159"/>
          <a:ext cx="7440860" cy="1068157"/>
        </p:xfrm>
        <a:graphic>
          <a:graphicData uri="http://schemas.openxmlformats.org/drawingml/2006/table">
            <a:tbl>
              <a:tblPr firstRow="1" firstCol="1" bandRow="1">
                <a:tableStyleId>{2D5ABB26-0587-4C30-8999-92F81FD0307C}</a:tableStyleId>
              </a:tblPr>
              <a:tblGrid>
                <a:gridCol w="786384">
                  <a:extLst>
                    <a:ext uri="{9D8B030D-6E8A-4147-A177-3AD203B41FA5}">
                      <a16:colId xmlns:a16="http://schemas.microsoft.com/office/drawing/2014/main" val="20000"/>
                    </a:ext>
                  </a:extLst>
                </a:gridCol>
                <a:gridCol w="1000853">
                  <a:extLst>
                    <a:ext uri="{9D8B030D-6E8A-4147-A177-3AD203B41FA5}">
                      <a16:colId xmlns:a16="http://schemas.microsoft.com/office/drawing/2014/main" val="20001"/>
                    </a:ext>
                  </a:extLst>
                </a:gridCol>
                <a:gridCol w="965106">
                  <a:extLst>
                    <a:ext uri="{9D8B030D-6E8A-4147-A177-3AD203B41FA5}">
                      <a16:colId xmlns:a16="http://schemas.microsoft.com/office/drawing/2014/main" val="20002"/>
                    </a:ext>
                  </a:extLst>
                </a:gridCol>
                <a:gridCol w="1018725">
                  <a:extLst>
                    <a:ext uri="{9D8B030D-6E8A-4147-A177-3AD203B41FA5}">
                      <a16:colId xmlns:a16="http://schemas.microsoft.com/office/drawing/2014/main" val="20003"/>
                    </a:ext>
                  </a:extLst>
                </a:gridCol>
                <a:gridCol w="1134894">
                  <a:extLst>
                    <a:ext uri="{9D8B030D-6E8A-4147-A177-3AD203B41FA5}">
                      <a16:colId xmlns:a16="http://schemas.microsoft.com/office/drawing/2014/main" val="20004"/>
                    </a:ext>
                  </a:extLst>
                </a:gridCol>
                <a:gridCol w="1242130">
                  <a:extLst>
                    <a:ext uri="{9D8B030D-6E8A-4147-A177-3AD203B41FA5}">
                      <a16:colId xmlns:a16="http://schemas.microsoft.com/office/drawing/2014/main" val="20005"/>
                    </a:ext>
                  </a:extLst>
                </a:gridCol>
                <a:gridCol w="1292768">
                  <a:extLst>
                    <a:ext uri="{9D8B030D-6E8A-4147-A177-3AD203B41FA5}">
                      <a16:colId xmlns:a16="http://schemas.microsoft.com/office/drawing/2014/main" val="20006"/>
                    </a:ext>
                  </a:extLst>
                </a:gridCol>
              </a:tblGrid>
              <a:tr h="157480">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Smallholder</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 </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Intermediate </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Intensive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226909">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200" dirty="0" smtClean="0">
                          <a:effectLst/>
                          <a:latin typeface="Calibri" panose="020F0502020204030204" pitchFamily="34" charset="0"/>
                          <a:ea typeface="MS Mincho"/>
                          <a:cs typeface="Times New Roman"/>
                        </a:rPr>
                        <a:t>m3</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USD</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200" dirty="0" smtClean="0">
                          <a:effectLst/>
                          <a:latin typeface="Calibri" panose="020F0502020204030204" pitchFamily="34" charset="0"/>
                          <a:ea typeface="MS Mincho"/>
                          <a:cs typeface="Times New Roman"/>
                        </a:rPr>
                        <a:t>m3</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USD</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s-MX" sz="1200" dirty="0" smtClean="0">
                          <a:effectLst/>
                          <a:latin typeface="Calibri" panose="020F0502020204030204" pitchFamily="34" charset="0"/>
                          <a:ea typeface="MS Mincho"/>
                          <a:cs typeface="Times New Roman"/>
                        </a:rPr>
                        <a:t>m3</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rPr>
                        <a:t>USD</a:t>
                      </a:r>
                      <a:endParaRPr lang="en-US" sz="1200" dirty="0">
                        <a:effectLst/>
                        <a:latin typeface="Calibri" panose="020F0502020204030204" pitchFamily="34" charset="0"/>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57480">
                <a:tc>
                  <a:txBody>
                    <a:bodyPr/>
                    <a:lstStyle/>
                    <a:p>
                      <a:pPr algn="just">
                        <a:lnSpc>
                          <a:spcPct val="115000"/>
                        </a:lnSpc>
                        <a:spcAft>
                          <a:spcPts val="0"/>
                        </a:spcAft>
                      </a:pPr>
                      <a:r>
                        <a:rPr lang="en-US" sz="1200">
                          <a:effectLst/>
                          <a:latin typeface="Calibri" panose="020F0502020204030204" pitchFamily="34" charset="0"/>
                        </a:rPr>
                        <a:t>Total</a:t>
                      </a:r>
                      <a:endParaRPr lang="en-US" sz="120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7,110,060</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1000"/>
                        </a:spcAft>
                      </a:pPr>
                      <a:r>
                        <a:rPr lang="en-US" sz="1200" dirty="0" smtClean="0">
                          <a:effectLst/>
                          <a:latin typeface="Calibri" panose="020F0502020204030204" pitchFamily="34" charset="0"/>
                          <a:ea typeface="MS Mincho"/>
                          <a:cs typeface="Times New Roman"/>
                        </a:rPr>
                        <a:t>8,133,909</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1000"/>
                        </a:spcAft>
                      </a:pPr>
                      <a:r>
                        <a:rPr lang="en-US" sz="1200" dirty="0" smtClean="0">
                          <a:effectLst/>
                          <a:latin typeface="Calibri" panose="020F0502020204030204" pitchFamily="34" charset="0"/>
                          <a:ea typeface="MS Mincho"/>
                          <a:cs typeface="Times New Roman"/>
                        </a:rPr>
                        <a:t>709,811,663</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812,024,542</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18,484,160,113</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rPr>
                        <a:t>21,145,879,169</a:t>
                      </a:r>
                      <a:endParaRPr lang="en-US" sz="1200" dirty="0">
                        <a:effectLst/>
                        <a:latin typeface="Calibri" panose="020F0502020204030204" pitchFamily="34" charset="0"/>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157480">
                <a:tc>
                  <a:txBody>
                    <a:bodyPr/>
                    <a:lstStyle/>
                    <a:p>
                      <a:pPr algn="just">
                        <a:lnSpc>
                          <a:spcPct val="115000"/>
                        </a:lnSpc>
                        <a:spcAft>
                          <a:spcPts val="0"/>
                        </a:spcAft>
                      </a:pPr>
                      <a:r>
                        <a:rPr lang="en-US" sz="1200" dirty="0">
                          <a:effectLst/>
                          <a:latin typeface="Calibri" panose="020F0502020204030204" pitchFamily="34" charset="0"/>
                        </a:rPr>
                        <a:t>Per ha</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22</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1000"/>
                        </a:spcAft>
                      </a:pPr>
                      <a:r>
                        <a:rPr lang="en-US" sz="1200" dirty="0" smtClean="0">
                          <a:effectLst/>
                          <a:latin typeface="Calibri" panose="020F0502020204030204" pitchFamily="34" charset="0"/>
                          <a:ea typeface="MS Mincho"/>
                          <a:cs typeface="Times New Roman"/>
                        </a:rPr>
                        <a:t>25.2</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rPr>
                        <a:t>31</a:t>
                      </a:r>
                      <a:endParaRPr lang="en-US" sz="1200" dirty="0">
                        <a:effectLst/>
                        <a:latin typeface="Calibri" panose="020F0502020204030204" pitchFamily="34" charset="0"/>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35.5</a:t>
                      </a:r>
                      <a:endParaRPr lang="en-US" sz="1200" dirty="0">
                        <a:effectLst/>
                        <a:latin typeface="Calibri" panose="020F0502020204030204" pitchFamily="34" charset="0"/>
                        <a:ea typeface="MS Mincho"/>
                        <a:cs typeface="Times New Roman"/>
                      </a:endParaRPr>
                    </a:p>
                  </a:txBody>
                  <a:tcPr marL="68580" marR="68580" marT="0" marB="0"/>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203.2</a:t>
                      </a:r>
                      <a:endParaRPr lang="en-US" sz="1200" dirty="0">
                        <a:effectLst/>
                        <a:latin typeface="Calibri" panose="020F0502020204030204" pitchFamily="34" charset="0"/>
                        <a:ea typeface="MS Mincho"/>
                        <a:cs typeface="Times New Roman"/>
                      </a:endParaRPr>
                    </a:p>
                  </a:txBody>
                  <a:tcPr marL="68580" marR="68580" marT="0" marB="0"/>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200" dirty="0" smtClean="0">
                          <a:effectLst/>
                          <a:latin typeface="Calibri" panose="020F0502020204030204" pitchFamily="34" charset="0"/>
                        </a:rPr>
                        <a:t>2.5</a:t>
                      </a:r>
                    </a:p>
                    <a:p>
                      <a:pPr algn="just">
                        <a:lnSpc>
                          <a:spcPct val="115000"/>
                        </a:lnSpc>
                        <a:spcAft>
                          <a:spcPts val="0"/>
                        </a:spcAft>
                      </a:pPr>
                      <a:endParaRPr lang="en-US" sz="1200" dirty="0">
                        <a:effectLst/>
                        <a:latin typeface="Calibri" panose="020F0502020204030204" pitchFamily="34" charset="0"/>
                        <a:ea typeface="MS Mincho"/>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2" name="1 Rectángulo"/>
          <p:cNvSpPr/>
          <p:nvPr/>
        </p:nvSpPr>
        <p:spPr>
          <a:xfrm>
            <a:off x="3988797" y="863977"/>
            <a:ext cx="5064515" cy="3108543"/>
          </a:xfrm>
          <a:prstGeom prst="rect">
            <a:avLst/>
          </a:prstGeom>
        </p:spPr>
        <p:txBody>
          <a:bodyPr wrap="square">
            <a:spAutoFit/>
          </a:bodyPr>
          <a:lstStyle/>
          <a:p>
            <a:r>
              <a:rPr lang="en-US" dirty="0">
                <a:latin typeface="Calibri" panose="020F0502020204030204" pitchFamily="34" charset="0"/>
              </a:rPr>
              <a:t>T</a:t>
            </a:r>
            <a:r>
              <a:rPr lang="en-US" dirty="0" smtClean="0">
                <a:latin typeface="Calibri" panose="020F0502020204030204" pitchFamily="34" charset="0"/>
              </a:rPr>
              <a:t>he </a:t>
            </a:r>
            <a:r>
              <a:rPr lang="en-US" dirty="0">
                <a:latin typeface="Calibri" panose="020F0502020204030204" pitchFamily="34" charset="0"/>
              </a:rPr>
              <a:t>highest grey water footprint in USA is distributed along the Corn Belt region corresponding to the states of Iowa, Illinois, Minnesota, South Dakota, Nebraska, Kansas, Missouri, Indiana and Ohio, as well as small portions of Idaho, Washington and Texas. </a:t>
            </a:r>
            <a:endParaRPr lang="en-US" dirty="0" smtClean="0">
              <a:latin typeface="Calibri" panose="020F0502020204030204" pitchFamily="34" charset="0"/>
            </a:endParaRPr>
          </a:p>
          <a:p>
            <a:endParaRPr lang="en-US" dirty="0" smtClean="0">
              <a:latin typeface="Calibri" panose="020F0502020204030204" pitchFamily="34" charset="0"/>
            </a:endParaRPr>
          </a:p>
          <a:p>
            <a:r>
              <a:rPr lang="en-US" dirty="0" smtClean="0">
                <a:latin typeface="Calibri" panose="020F0502020204030204" pitchFamily="34" charset="0"/>
              </a:rPr>
              <a:t>A </a:t>
            </a:r>
            <a:r>
              <a:rPr lang="en-US" dirty="0">
                <a:latin typeface="Calibri" panose="020F0502020204030204" pitchFamily="34" charset="0"/>
              </a:rPr>
              <a:t>total of 15,845 units were included in the analysis of which 0.3% were smallholder units, 19.6% were intermediate, and 80.1% were intensive ones. Intensive units held 95.6% of the total harvested area of maize and 98% of the entire maize </a:t>
            </a:r>
            <a:r>
              <a:rPr lang="en-US" dirty="0" smtClean="0">
                <a:latin typeface="Calibri" panose="020F0502020204030204" pitchFamily="34" charset="0"/>
              </a:rPr>
              <a:t>production.</a:t>
            </a:r>
          </a:p>
          <a:p>
            <a:endParaRPr lang="en-US" dirty="0">
              <a:latin typeface="Calibri" panose="020F0502020204030204" pitchFamily="34" charset="0"/>
            </a:endParaRPr>
          </a:p>
          <a:p>
            <a:r>
              <a:rPr lang="en-US" dirty="0" smtClean="0">
                <a:latin typeface="Calibri" panose="020F0502020204030204" pitchFamily="34" charset="0"/>
              </a:rPr>
              <a:t>On </a:t>
            </a:r>
            <a:r>
              <a:rPr lang="en-US" dirty="0">
                <a:latin typeface="Calibri" panose="020F0502020204030204" pitchFamily="34" charset="0"/>
              </a:rPr>
              <a:t>average intensive maize producers had a higher grey water footprint (20.6 mm) than intermediate ones (3.1 mm), in both total (18,484,160,113 vs. 709,811,663 m3) and relative terms (203.2 vs 31 m3/ha</a:t>
            </a:r>
            <a:r>
              <a:rPr lang="en-US" dirty="0" smtClean="0">
                <a:latin typeface="Calibri" panose="020F0502020204030204" pitchFamily="34" charset="0"/>
              </a:rPr>
              <a:t>). </a:t>
            </a:r>
            <a:endParaRPr lang="en-US" dirty="0">
              <a:latin typeface="Calibri" panose="020F0502020204030204" pitchFamily="34" charset="0"/>
            </a:endParaRPr>
          </a:p>
        </p:txBody>
      </p:sp>
      <p:graphicFrame>
        <p:nvGraphicFramePr>
          <p:cNvPr id="3" name="2 Tabla"/>
          <p:cNvGraphicFramePr>
            <a:graphicFrameLocks noGrp="1"/>
          </p:cNvGraphicFramePr>
          <p:nvPr>
            <p:extLst>
              <p:ext uri="{D42A27DB-BD31-4B8C-83A1-F6EECF244321}">
                <p14:modId xmlns:p14="http://schemas.microsoft.com/office/powerpoint/2010/main" val="3339371983"/>
              </p:ext>
            </p:extLst>
          </p:nvPr>
        </p:nvGraphicFramePr>
        <p:xfrm>
          <a:off x="1612455" y="5238221"/>
          <a:ext cx="7440860" cy="841248"/>
        </p:xfrm>
        <a:graphic>
          <a:graphicData uri="http://schemas.openxmlformats.org/drawingml/2006/table">
            <a:tbl>
              <a:tblPr firstRow="1" firstCol="1" bandRow="1">
                <a:tableStyleId>{2D5ABB26-0587-4C30-8999-92F81FD0307C}</a:tableStyleId>
              </a:tblPr>
              <a:tblGrid>
                <a:gridCol w="926705">
                  <a:extLst>
                    <a:ext uri="{9D8B030D-6E8A-4147-A177-3AD203B41FA5}">
                      <a16:colId xmlns:a16="http://schemas.microsoft.com/office/drawing/2014/main" val="20000"/>
                    </a:ext>
                  </a:extLst>
                </a:gridCol>
                <a:gridCol w="1042870">
                  <a:extLst>
                    <a:ext uri="{9D8B030D-6E8A-4147-A177-3AD203B41FA5}">
                      <a16:colId xmlns:a16="http://schemas.microsoft.com/office/drawing/2014/main" val="20001"/>
                    </a:ext>
                  </a:extLst>
                </a:gridCol>
                <a:gridCol w="929514">
                  <a:extLst>
                    <a:ext uri="{9D8B030D-6E8A-4147-A177-3AD203B41FA5}">
                      <a16:colId xmlns:a16="http://schemas.microsoft.com/office/drawing/2014/main" val="20002"/>
                    </a:ext>
                  </a:extLst>
                </a:gridCol>
                <a:gridCol w="997527">
                  <a:extLst>
                    <a:ext uri="{9D8B030D-6E8A-4147-A177-3AD203B41FA5}">
                      <a16:colId xmlns:a16="http://schemas.microsoft.com/office/drawing/2014/main" val="20003"/>
                    </a:ext>
                  </a:extLst>
                </a:gridCol>
                <a:gridCol w="1141111">
                  <a:extLst>
                    <a:ext uri="{9D8B030D-6E8A-4147-A177-3AD203B41FA5}">
                      <a16:colId xmlns:a16="http://schemas.microsoft.com/office/drawing/2014/main" val="20004"/>
                    </a:ext>
                  </a:extLst>
                </a:gridCol>
                <a:gridCol w="1141111">
                  <a:extLst>
                    <a:ext uri="{9D8B030D-6E8A-4147-A177-3AD203B41FA5}">
                      <a16:colId xmlns:a16="http://schemas.microsoft.com/office/drawing/2014/main" val="20005"/>
                    </a:ext>
                  </a:extLst>
                </a:gridCol>
                <a:gridCol w="1262022">
                  <a:extLst>
                    <a:ext uri="{9D8B030D-6E8A-4147-A177-3AD203B41FA5}">
                      <a16:colId xmlns:a16="http://schemas.microsoft.com/office/drawing/2014/main" val="20006"/>
                    </a:ext>
                  </a:extLst>
                </a:gridCol>
              </a:tblGrid>
              <a:tr h="137795">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Smallholder</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b="1" dirty="0">
                          <a:effectLst/>
                          <a:latin typeface="Calibri" panose="020F0502020204030204" pitchFamily="34" charset="0"/>
                        </a:rPr>
                        <a:t> </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gridSpan="2">
                  <a:txBody>
                    <a:bodyPr/>
                    <a:lstStyle/>
                    <a:p>
                      <a:pPr algn="just">
                        <a:lnSpc>
                          <a:spcPct val="115000"/>
                        </a:lnSpc>
                        <a:spcAft>
                          <a:spcPts val="0"/>
                        </a:spcAft>
                      </a:pPr>
                      <a:r>
                        <a:rPr lang="en-US" sz="1200" b="1" dirty="0">
                          <a:effectLst/>
                          <a:latin typeface="Calibri" panose="020F0502020204030204" pitchFamily="34" charset="0"/>
                        </a:rPr>
                        <a:t>Intermediate </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tc gridSpan="2">
                  <a:txBody>
                    <a:bodyPr/>
                    <a:lstStyle/>
                    <a:p>
                      <a:pPr algn="just">
                        <a:lnSpc>
                          <a:spcPct val="115000"/>
                        </a:lnSpc>
                        <a:spcAft>
                          <a:spcPts val="0"/>
                        </a:spcAft>
                      </a:pPr>
                      <a:r>
                        <a:rPr lang="en-US" sz="1200" b="1" dirty="0">
                          <a:effectLst/>
                          <a:latin typeface="Calibri" panose="020F0502020204030204" pitchFamily="34" charset="0"/>
                        </a:rPr>
                        <a:t>Intensive</a:t>
                      </a:r>
                      <a:endParaRPr lang="en-US" sz="1200" b="1"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00"/>
                  </a:ext>
                </a:extLst>
              </a:tr>
              <a:tr h="137795">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Grey water</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Grey water</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Grey </a:t>
                      </a:r>
                      <a:r>
                        <a:rPr lang="en-US" sz="1200" dirty="0" smtClean="0">
                          <a:effectLst/>
                          <a:latin typeface="Calibri" panose="020F0502020204030204" pitchFamily="34" charset="0"/>
                        </a:rPr>
                        <a:t>water</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3350">
                <a:tc>
                  <a:txBody>
                    <a:bodyPr/>
                    <a:lstStyle/>
                    <a:p>
                      <a:pPr algn="just">
                        <a:lnSpc>
                          <a:spcPct val="115000"/>
                        </a:lnSpc>
                        <a:spcAft>
                          <a:spcPts val="0"/>
                        </a:spcAft>
                      </a:pPr>
                      <a:r>
                        <a:rPr lang="en-US" sz="1200" dirty="0">
                          <a:effectLst/>
                          <a:latin typeface="Calibri" panose="020F0502020204030204" pitchFamily="34" charset="0"/>
                        </a:rPr>
                        <a:t>Total (USD)</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309,293</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8,133,909</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188,617,390</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812,024,542</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9,038,399,865</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21,145,879,169</a:t>
                      </a:r>
                      <a:endParaRPr lang="en-US" sz="1200" dirty="0">
                        <a:effectLst/>
                        <a:latin typeface="Calibri" panose="020F0502020204030204" pitchFamily="34" charset="0"/>
                        <a:ea typeface="MS Mincho"/>
                        <a:cs typeface="Times New Roman"/>
                      </a:endParaRPr>
                    </a:p>
                  </a:txBody>
                  <a:tcPr marL="68580" marR="68580" marT="0" marB="0">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147320">
                <a:tc gridSpan="2">
                  <a:txBody>
                    <a:bodyPr/>
                    <a:lstStyle/>
                    <a:p>
                      <a:pPr algn="just">
                        <a:lnSpc>
                          <a:spcPct val="115000"/>
                        </a:lnSpc>
                        <a:spcAft>
                          <a:spcPts val="0"/>
                        </a:spcAft>
                      </a:pPr>
                      <a:r>
                        <a:rPr lang="en-US" sz="1200" dirty="0">
                          <a:effectLst/>
                          <a:latin typeface="Calibri" panose="020F0502020204030204" pitchFamily="34" charset="0"/>
                        </a:rPr>
                        <a:t>% of production</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2,629.8</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430.5</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a:effectLst/>
                          <a:latin typeface="Calibri" panose="020F0502020204030204" pitchFamily="34" charset="0"/>
                        </a:rPr>
                        <a:t> </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1200" dirty="0" smtClean="0">
                          <a:effectLst/>
                          <a:latin typeface="Calibri" panose="020F0502020204030204" pitchFamily="34" charset="0"/>
                          <a:ea typeface="MS Mincho"/>
                          <a:cs typeface="Times New Roman"/>
                        </a:rPr>
                        <a:t>233.9</a:t>
                      </a:r>
                      <a:endParaRPr lang="en-US" sz="1200" dirty="0">
                        <a:effectLst/>
                        <a:latin typeface="Calibri" panose="020F0502020204030204" pitchFamily="34" charset="0"/>
                        <a:ea typeface="MS Mincho"/>
                        <a:cs typeface="Times New Roman"/>
                      </a:endParaRPr>
                    </a:p>
                  </a:txBody>
                  <a:tcPr marL="68580" marR="68580" marT="0" marB="0">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 name="9 CuadroTexto"/>
          <p:cNvSpPr txBox="1"/>
          <p:nvPr/>
        </p:nvSpPr>
        <p:spPr>
          <a:xfrm>
            <a:off x="-1" y="6396335"/>
            <a:ext cx="9143999" cy="461665"/>
          </a:xfrm>
          <a:prstGeom prst="rect">
            <a:avLst/>
          </a:prstGeom>
          <a:solidFill>
            <a:schemeClr val="accent3">
              <a:lumMod val="20000"/>
              <a:lumOff val="80000"/>
            </a:schemeClr>
          </a:solidFill>
        </p:spPr>
        <p:txBody>
          <a:bodyPr wrap="square" rtlCol="0">
            <a:spAutoFit/>
          </a:bodyPr>
          <a:lstStyle/>
          <a:p>
            <a:r>
              <a:rPr lang="en-US" sz="1200" dirty="0" smtClean="0">
                <a:latin typeface="Calibri" panose="020F0502020204030204" pitchFamily="34" charset="0"/>
              </a:rPr>
              <a:t>Deflated cost of irrigated water in USA: USD 1.144 per cubic </a:t>
            </a:r>
            <a:r>
              <a:rPr lang="en-US" sz="1200" dirty="0">
                <a:latin typeface="Calibri" panose="020F0502020204030204" pitchFamily="34" charset="0"/>
              </a:rPr>
              <a:t>meter (Agricultural Resources and Environmental Indicators, 2006)</a:t>
            </a:r>
          </a:p>
          <a:p>
            <a:r>
              <a:rPr lang="en-US" sz="1200" dirty="0" smtClean="0">
                <a:latin typeface="Calibri" panose="020F0502020204030204" pitchFamily="34" charset="0"/>
              </a:rPr>
              <a:t>Cost of maize in 2005: USD 79 per ton (FAOSTAT, 2016)</a:t>
            </a:r>
            <a:endParaRPr lang="en-US" sz="1200" dirty="0">
              <a:latin typeface="Calibri" panose="020F0502020204030204" pitchFamily="34" charset="0"/>
            </a:endParaRPr>
          </a:p>
        </p:txBody>
      </p:sp>
      <p:sp>
        <p:nvSpPr>
          <p:cNvPr id="12" name="11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9329991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Gráfico"/>
          <p:cNvGraphicFramePr/>
          <p:nvPr>
            <p:extLst>
              <p:ext uri="{D42A27DB-BD31-4B8C-83A1-F6EECF244321}">
                <p14:modId xmlns:p14="http://schemas.microsoft.com/office/powerpoint/2010/main" val="1612769360"/>
              </p:ext>
            </p:extLst>
          </p:nvPr>
        </p:nvGraphicFramePr>
        <p:xfrm>
          <a:off x="346687" y="4372141"/>
          <a:ext cx="4145964" cy="23134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4 Gráfico"/>
          <p:cNvGraphicFramePr/>
          <p:nvPr>
            <p:extLst>
              <p:ext uri="{D42A27DB-BD31-4B8C-83A1-F6EECF244321}">
                <p14:modId xmlns:p14="http://schemas.microsoft.com/office/powerpoint/2010/main" val="1792161720"/>
              </p:ext>
            </p:extLst>
          </p:nvPr>
        </p:nvGraphicFramePr>
        <p:xfrm>
          <a:off x="4538442" y="4379825"/>
          <a:ext cx="4526209" cy="2328336"/>
        </p:xfrm>
        <a:graphic>
          <a:graphicData uri="http://schemas.openxmlformats.org/drawingml/2006/chart">
            <c:chart xmlns:c="http://schemas.openxmlformats.org/drawingml/2006/chart" xmlns:r="http://schemas.openxmlformats.org/officeDocument/2006/relationships" r:id="rId3"/>
          </a:graphicData>
        </a:graphic>
      </p:graphicFrame>
      <p:sp>
        <p:nvSpPr>
          <p:cNvPr id="6" name="5 Rectángulo"/>
          <p:cNvSpPr/>
          <p:nvPr/>
        </p:nvSpPr>
        <p:spPr>
          <a:xfrm>
            <a:off x="383899" y="1038096"/>
            <a:ext cx="8238665" cy="2893100"/>
          </a:xfrm>
          <a:prstGeom prst="rect">
            <a:avLst/>
          </a:prstGeom>
        </p:spPr>
        <p:txBody>
          <a:bodyPr wrap="square">
            <a:spAutoFit/>
          </a:bodyPr>
          <a:lstStyle/>
          <a:p>
            <a:r>
              <a:rPr lang="en-US" b="1" dirty="0" smtClean="0">
                <a:solidFill>
                  <a:schemeClr val="accent2">
                    <a:lumMod val="50000"/>
                  </a:schemeClr>
                </a:solidFill>
                <a:latin typeface="Calibri" panose="020F0502020204030204" pitchFamily="34" charset="0"/>
              </a:rPr>
              <a:t>Conclusions</a:t>
            </a:r>
          </a:p>
          <a:p>
            <a:endParaRPr lang="en-US" b="1" dirty="0" smtClean="0">
              <a:solidFill>
                <a:schemeClr val="accent2">
                  <a:lumMod val="50000"/>
                </a:schemeClr>
              </a:solidFill>
              <a:latin typeface="Calibri" panose="020F0502020204030204" pitchFamily="34" charset="0"/>
            </a:endParaRPr>
          </a:p>
          <a:p>
            <a:r>
              <a:rPr lang="en-US" dirty="0" smtClean="0">
                <a:latin typeface="Calibri" panose="020F0502020204030204" pitchFamily="34" charset="0"/>
              </a:rPr>
              <a:t>The three countries generated vastly different grey water footprints. The total grey water generated by the three countries was </a:t>
            </a:r>
            <a:r>
              <a:rPr lang="en-US" dirty="0" smtClean="0"/>
              <a:t>24,703,616,726</a:t>
            </a:r>
            <a:r>
              <a:rPr lang="en-US" dirty="0" smtClean="0">
                <a:latin typeface="Calibri" panose="020F0502020204030204" pitchFamily="34" charset="0"/>
              </a:rPr>
              <a:t> cubic meters per </a:t>
            </a:r>
            <a:r>
              <a:rPr lang="en-US" dirty="0">
                <a:latin typeface="Calibri" panose="020F0502020204030204" pitchFamily="34" charset="0"/>
              </a:rPr>
              <a:t>year (77.7% </a:t>
            </a:r>
            <a:r>
              <a:rPr lang="en-US" dirty="0" smtClean="0">
                <a:latin typeface="Calibri" panose="020F0502020204030204" pitchFamily="34" charset="0"/>
              </a:rPr>
              <a:t>produced </a:t>
            </a:r>
            <a:r>
              <a:rPr lang="en-US" dirty="0">
                <a:latin typeface="Calibri" panose="020F0502020204030204" pitchFamily="34" charset="0"/>
              </a:rPr>
              <a:t>by USA, 21.6% by Mexico and 0.7% by Ecuador </a:t>
            </a:r>
            <a:r>
              <a:rPr lang="en-US" dirty="0" smtClean="0">
                <a:latin typeface="Calibri" panose="020F0502020204030204" pitchFamily="34" charset="0"/>
              </a:rPr>
              <a:t>) with a total estimated remediation cost of 23.1 </a:t>
            </a:r>
            <a:r>
              <a:rPr lang="en-US" dirty="0">
                <a:latin typeface="Calibri" panose="020F0502020204030204" pitchFamily="34" charset="0"/>
              </a:rPr>
              <a:t>billion </a:t>
            </a:r>
            <a:r>
              <a:rPr lang="en-US" dirty="0" smtClean="0">
                <a:latin typeface="Calibri" panose="020F0502020204030204" pitchFamily="34" charset="0"/>
              </a:rPr>
              <a:t>USD each year.</a:t>
            </a:r>
          </a:p>
          <a:p>
            <a:endParaRPr lang="en-US" dirty="0" smtClean="0">
              <a:latin typeface="Calibri" panose="020F0502020204030204" pitchFamily="34" charset="0"/>
            </a:endParaRPr>
          </a:p>
          <a:p>
            <a:r>
              <a:rPr lang="en-US" dirty="0" smtClean="0">
                <a:latin typeface="Calibri" panose="020F0502020204030204" pitchFamily="34" charset="0"/>
              </a:rPr>
              <a:t>In USA intensive units were responsible for almost all the grey water footprint of the country, while in Mexico, smallholders and intermediate producers were responsible for it mainly because they represented the predominant maize producers in both cases.</a:t>
            </a:r>
          </a:p>
          <a:p>
            <a:endParaRPr lang="en-US" dirty="0" smtClean="0">
              <a:latin typeface="Calibri" panose="020F0502020204030204" pitchFamily="34" charset="0"/>
            </a:endParaRPr>
          </a:p>
          <a:p>
            <a:r>
              <a:rPr lang="en-US" dirty="0" smtClean="0">
                <a:latin typeface="Calibri" panose="020F0502020204030204" pitchFamily="34" charset="0"/>
              </a:rPr>
              <a:t>Using the cost of the amount of water needed to dilute nitrate levels in water to value the impact of eutrophication, represents, without doubt, only a small part of the total economic cost that should be accounted for given the negative impacts of nitrogen leaching for aquatic ecosystems and biodiversity. </a:t>
            </a:r>
            <a:endParaRPr lang="en-US" dirty="0">
              <a:latin typeface="Calibri" panose="020F0502020204030204" pitchFamily="34" charset="0"/>
            </a:endParaRPr>
          </a:p>
        </p:txBody>
      </p:sp>
      <p:sp>
        <p:nvSpPr>
          <p:cNvPr id="8" name="7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6.3</a:t>
            </a:r>
            <a:endParaRPr lang="en-US" sz="1800" b="1" dirty="0">
              <a:solidFill>
                <a:srgbClr val="663300"/>
              </a:solidFill>
              <a:latin typeface="Calibri" panose="020F0502020204030204" pitchFamily="34" charset="0"/>
            </a:endParaRPr>
          </a:p>
        </p:txBody>
      </p:sp>
      <p:sp>
        <p:nvSpPr>
          <p:cNvPr id="9" name="8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6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Tree>
    <p:extLst>
      <p:ext uri="{BB962C8B-B14F-4D97-AF65-F5344CB8AC3E}">
        <p14:creationId xmlns:p14="http://schemas.microsoft.com/office/powerpoint/2010/main" val="29792622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a:t>
            </a:r>
            <a:r>
              <a:rPr lang="en-US" sz="1800" b="1" dirty="0">
                <a:solidFill>
                  <a:srgbClr val="663300"/>
                </a:solidFill>
                <a:latin typeface="Calibri" panose="020F0502020204030204" pitchFamily="34" charset="0"/>
              </a:rPr>
              <a:t>6</a:t>
            </a:r>
            <a:r>
              <a:rPr lang="en-US" sz="1800" b="1" dirty="0" smtClean="0">
                <a:solidFill>
                  <a:srgbClr val="663300"/>
                </a:solidFill>
                <a:latin typeface="Calibri" panose="020F0502020204030204" pitchFamily="34" charset="0"/>
              </a:rPr>
              <a:t>.4</a:t>
            </a:r>
            <a:endParaRPr lang="en-US" sz="1800" b="1" dirty="0">
              <a:solidFill>
                <a:srgbClr val="663300"/>
              </a:solidFill>
              <a:latin typeface="Calibri" panose="020F0502020204030204" pitchFamily="34" charset="0"/>
            </a:endParaRPr>
          </a:p>
        </p:txBody>
      </p:sp>
      <p:sp>
        <p:nvSpPr>
          <p:cNvPr id="6" name="5 Elipse"/>
          <p:cNvSpPr/>
          <p:nvPr/>
        </p:nvSpPr>
        <p:spPr>
          <a:xfrm>
            <a:off x="106522" y="131224"/>
            <a:ext cx="273600" cy="244800"/>
          </a:xfrm>
          <a:prstGeom prst="ellips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 name="1 Rectángulo"/>
          <p:cNvSpPr/>
          <p:nvPr/>
        </p:nvSpPr>
        <p:spPr>
          <a:xfrm>
            <a:off x="187200" y="1125928"/>
            <a:ext cx="5457600" cy="5262979"/>
          </a:xfrm>
          <a:prstGeom prst="rect">
            <a:avLst/>
          </a:prstGeom>
        </p:spPr>
        <p:txBody>
          <a:bodyPr wrap="square">
            <a:spAutoFit/>
          </a:bodyPr>
          <a:lstStyle/>
          <a:p>
            <a:pPr marL="285750" indent="-285750">
              <a:buFont typeface="Arial" panose="020B0604020202020204" pitchFamily="34" charset="0"/>
              <a:buChar char="•"/>
            </a:pPr>
            <a:r>
              <a:rPr lang="en-US" dirty="0">
                <a:latin typeface="Calibri" panose="020F0502020204030204" pitchFamily="34" charset="0"/>
              </a:rPr>
              <a:t>Centers of origin and genetic diversity have been recognized as having “crucial importance to humankind” </a:t>
            </a:r>
            <a:endParaRPr lang="en-US" dirty="0" smtClean="0">
              <a:latin typeface="Calibri" panose="020F0502020204030204" pitchFamily="34" charset="0"/>
            </a:endParaRPr>
          </a:p>
          <a:p>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The Mexican Biosafety Law (DOF, 2005) considers that areas inside the country where </a:t>
            </a:r>
            <a:r>
              <a:rPr lang="en-US" dirty="0" smtClean="0">
                <a:latin typeface="Calibri" panose="020F0502020204030204" pitchFamily="34" charset="0"/>
              </a:rPr>
              <a:t>centers </a:t>
            </a:r>
            <a:r>
              <a:rPr lang="en-US" dirty="0">
                <a:latin typeface="Calibri" panose="020F0502020204030204" pitchFamily="34" charset="0"/>
              </a:rPr>
              <a:t>of origin and genetic diversity of native crops are located should be officially established so they can be </a:t>
            </a:r>
            <a:r>
              <a:rPr lang="en-US" dirty="0" smtClean="0">
                <a:latin typeface="Calibri" panose="020F0502020204030204" pitchFamily="34" charset="0"/>
              </a:rPr>
              <a:t>protected.</a:t>
            </a:r>
          </a:p>
          <a:p>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T</a:t>
            </a:r>
            <a:r>
              <a:rPr lang="en-US" dirty="0" smtClean="0">
                <a:latin typeface="Calibri" panose="020F0502020204030204" pitchFamily="34" charset="0"/>
              </a:rPr>
              <a:t>o </a:t>
            </a:r>
            <a:r>
              <a:rPr lang="en-US" dirty="0">
                <a:latin typeface="Calibri" panose="020F0502020204030204" pitchFamily="34" charset="0"/>
              </a:rPr>
              <a:t>comply with the cost-benefit obligations previously required to decree these areas for  maize, </a:t>
            </a:r>
            <a:r>
              <a:rPr lang="en-US" dirty="0" smtClean="0">
                <a:latin typeface="Calibri" panose="020F0502020204030204" pitchFamily="34" charset="0"/>
              </a:rPr>
              <a:t>an </a:t>
            </a:r>
            <a:r>
              <a:rPr lang="en-US" dirty="0">
                <a:latin typeface="Calibri" panose="020F0502020204030204" pitchFamily="34" charset="0"/>
              </a:rPr>
              <a:t>economic study </a:t>
            </a:r>
            <a:r>
              <a:rPr lang="en-US" dirty="0" smtClean="0">
                <a:latin typeface="Calibri" panose="020F0502020204030204" pitchFamily="34" charset="0"/>
              </a:rPr>
              <a:t>was undertaken which used </a:t>
            </a:r>
            <a:r>
              <a:rPr lang="en-US" dirty="0">
                <a:latin typeface="Calibri" panose="020F0502020204030204" pitchFamily="34" charset="0"/>
              </a:rPr>
              <a:t>the methodology of shadow prices to uncover and make other values (such as characteristics related to physiochemical aspects, cropping, culture, diet and cuisine) of maize landraces visible in order to demonstrate the benefits entailed of preserving the areas where these are grown (SEMARNAT, 2011). </a:t>
            </a:r>
            <a:endParaRPr lang="en-US" dirty="0" smtClean="0">
              <a:latin typeface="Calibri" panose="020F0502020204030204" pitchFamily="34" charset="0"/>
            </a:endParaRPr>
          </a:p>
          <a:p>
            <a:pPr marL="285750" indent="-285750">
              <a:buFont typeface="Arial" panose="020B0604020202020204" pitchFamily="34" charset="0"/>
              <a:buChar char="•"/>
            </a:pPr>
            <a:endParaRPr lang="en-US" dirty="0" smtClean="0">
              <a:latin typeface="Calibri" panose="020F0502020204030204" pitchFamily="34" charset="0"/>
            </a:endParaRPr>
          </a:p>
          <a:p>
            <a:pPr marL="285750" indent="-285750">
              <a:buFont typeface="Arial" panose="020B0604020202020204" pitchFamily="34" charset="0"/>
              <a:buChar char="•"/>
            </a:pPr>
            <a:r>
              <a:rPr lang="en-US" dirty="0" err="1">
                <a:latin typeface="Calibri" panose="020F0502020204030204" pitchFamily="34" charset="0"/>
              </a:rPr>
              <a:t>Arslan</a:t>
            </a:r>
            <a:r>
              <a:rPr lang="en-US" dirty="0">
                <a:latin typeface="Calibri" panose="020F0502020204030204" pitchFamily="34" charset="0"/>
              </a:rPr>
              <a:t> and Taylor (</a:t>
            </a:r>
            <a:r>
              <a:rPr lang="en-US" dirty="0" smtClean="0">
                <a:latin typeface="Calibri" panose="020F0502020204030204" pitchFamily="34" charset="0"/>
              </a:rPr>
              <a:t>2009) </a:t>
            </a:r>
            <a:r>
              <a:rPr lang="en-US" dirty="0">
                <a:latin typeface="Calibri" panose="020F0502020204030204" pitchFamily="34" charset="0"/>
              </a:rPr>
              <a:t>elaborated an assessment of the cultural values underlying maize landraces production for traditional maize farmers in Mexico through shadow prices </a:t>
            </a:r>
            <a:r>
              <a:rPr lang="en-US" dirty="0" smtClean="0">
                <a:latin typeface="Calibri" panose="020F0502020204030204" pitchFamily="34" charset="0"/>
              </a:rPr>
              <a:t>using the </a:t>
            </a:r>
            <a:r>
              <a:rPr lang="en-US" dirty="0">
                <a:latin typeface="Calibri" panose="020F0502020204030204" pitchFamily="34" charset="0"/>
              </a:rPr>
              <a:t>National Survey to Rural Households in Mexico </a:t>
            </a:r>
            <a:r>
              <a:rPr lang="en-US" dirty="0" smtClean="0">
                <a:latin typeface="Calibri" panose="020F0502020204030204" pitchFamily="34" charset="0"/>
              </a:rPr>
              <a:t>as </a:t>
            </a:r>
            <a:r>
              <a:rPr lang="en-US" dirty="0">
                <a:latin typeface="Calibri" panose="020F0502020204030204" pitchFamily="34" charset="0"/>
              </a:rPr>
              <a:t>its </a:t>
            </a:r>
            <a:r>
              <a:rPr lang="en-US" dirty="0" smtClean="0">
                <a:latin typeface="Calibri" panose="020F0502020204030204" pitchFamily="34" charset="0"/>
              </a:rPr>
              <a:t>basis.</a:t>
            </a:r>
          </a:p>
          <a:p>
            <a:endParaRPr lang="en-US" dirty="0" smtClean="0">
              <a:latin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rPr>
              <a:t>Like </a:t>
            </a:r>
            <a:r>
              <a:rPr lang="en-US" dirty="0" err="1">
                <a:latin typeface="Calibri" panose="020F0502020204030204" pitchFamily="34" charset="0"/>
              </a:rPr>
              <a:t>Arslan</a:t>
            </a:r>
            <a:r>
              <a:rPr lang="en-US" dirty="0">
                <a:latin typeface="Calibri" panose="020F0502020204030204" pitchFamily="34" charset="0"/>
              </a:rPr>
              <a:t> and Taylor (</a:t>
            </a:r>
            <a:r>
              <a:rPr lang="en-US" dirty="0" smtClean="0">
                <a:latin typeface="Calibri" panose="020F0502020204030204" pitchFamily="34" charset="0"/>
              </a:rPr>
              <a:t>2009) </a:t>
            </a:r>
            <a:r>
              <a:rPr lang="en-US" dirty="0">
                <a:latin typeface="Calibri" panose="020F0502020204030204" pitchFamily="34" charset="0"/>
              </a:rPr>
              <a:t>we found that the shadow price of </a:t>
            </a:r>
            <a:r>
              <a:rPr lang="en-US" dirty="0" err="1">
                <a:latin typeface="Calibri" panose="020F0502020204030204" pitchFamily="34" charset="0"/>
              </a:rPr>
              <a:t>rainfed</a:t>
            </a:r>
            <a:r>
              <a:rPr lang="en-US" dirty="0">
                <a:latin typeface="Calibri" panose="020F0502020204030204" pitchFamily="34" charset="0"/>
              </a:rPr>
              <a:t> maize for self-consumption in 2011 is around </a:t>
            </a:r>
            <a:r>
              <a:rPr lang="en-US" b="1" dirty="0" smtClean="0">
                <a:latin typeface="Calibri" panose="020F0502020204030204" pitchFamily="34" charset="0"/>
              </a:rPr>
              <a:t>nineteen</a:t>
            </a:r>
            <a:r>
              <a:rPr lang="en-US" dirty="0" smtClean="0">
                <a:latin typeface="Calibri" panose="020F0502020204030204" pitchFamily="34" charset="0"/>
              </a:rPr>
              <a:t> </a:t>
            </a:r>
            <a:r>
              <a:rPr lang="en-US" b="1" dirty="0" smtClean="0">
                <a:latin typeface="Calibri" panose="020F0502020204030204" pitchFamily="34" charset="0"/>
              </a:rPr>
              <a:t>times </a:t>
            </a:r>
            <a:r>
              <a:rPr lang="en-US" dirty="0">
                <a:latin typeface="Calibri" panose="020F0502020204030204" pitchFamily="34" charset="0"/>
              </a:rPr>
              <a:t>higher than the market price for white maize </a:t>
            </a:r>
            <a:r>
              <a:rPr lang="en-US" dirty="0" smtClean="0">
                <a:latin typeface="Calibri" panose="020F0502020204030204" pitchFamily="34" charset="0"/>
              </a:rPr>
              <a:t>grain. </a:t>
            </a:r>
            <a:endParaRPr lang="en-US" dirty="0">
              <a:latin typeface="Calibri" panose="020F0502020204030204" pitchFamily="34" charset="0"/>
            </a:endParaRPr>
          </a:p>
        </p:txBody>
      </p:sp>
      <p:pic>
        <p:nvPicPr>
          <p:cNvPr id="2050" name="Picture 2" descr="http://upload.wikimedia.org/wikipedia/commons/thumb/d/df/The_Florentine_Codex-_Agriculture.jpg.tif/lossy-page1-394px-The_Florentine_Codex-_Agriculture.jpg.ti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8799" y="1125928"/>
            <a:ext cx="2835625" cy="4311014"/>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6148799" y="5445563"/>
            <a:ext cx="2628001" cy="246221"/>
          </a:xfrm>
          <a:prstGeom prst="rect">
            <a:avLst/>
          </a:prstGeom>
          <a:noFill/>
        </p:spPr>
        <p:txBody>
          <a:bodyPr wrap="square" rtlCol="0">
            <a:spAutoFit/>
          </a:bodyPr>
          <a:lstStyle/>
          <a:p>
            <a:r>
              <a:rPr lang="es-MX" sz="1000" dirty="0" err="1" smtClean="0">
                <a:latin typeface="Calibri" panose="020F0502020204030204" pitchFamily="34" charset="0"/>
              </a:rPr>
              <a:t>Maize</a:t>
            </a:r>
            <a:r>
              <a:rPr lang="es-MX" sz="1000" dirty="0" smtClean="0">
                <a:latin typeface="Calibri" panose="020F0502020204030204" pitchFamily="34" charset="0"/>
              </a:rPr>
              <a:t> </a:t>
            </a:r>
            <a:r>
              <a:rPr lang="es-MX" sz="1000" dirty="0" err="1" smtClean="0">
                <a:latin typeface="Calibri" panose="020F0502020204030204" pitchFamily="34" charset="0"/>
              </a:rPr>
              <a:t>cultivation</a:t>
            </a:r>
            <a:r>
              <a:rPr lang="es-MX" sz="1000" dirty="0" smtClean="0">
                <a:latin typeface="Calibri" panose="020F0502020204030204" pitchFamily="34" charset="0"/>
              </a:rPr>
              <a:t>. </a:t>
            </a:r>
            <a:r>
              <a:rPr lang="es-MX" sz="1000" dirty="0" err="1" smtClean="0">
                <a:latin typeface="Calibri" panose="020F0502020204030204" pitchFamily="34" charset="0"/>
              </a:rPr>
              <a:t>Florentine</a:t>
            </a:r>
            <a:r>
              <a:rPr lang="es-MX" sz="1000" dirty="0" smtClean="0">
                <a:latin typeface="Calibri" panose="020F0502020204030204" pitchFamily="34" charset="0"/>
              </a:rPr>
              <a:t> </a:t>
            </a:r>
            <a:r>
              <a:rPr lang="es-MX" sz="1000" dirty="0" err="1" smtClean="0">
                <a:latin typeface="Calibri" panose="020F0502020204030204" pitchFamily="34" charset="0"/>
              </a:rPr>
              <a:t>code</a:t>
            </a:r>
            <a:endParaRPr lang="en-US" sz="1000" dirty="0">
              <a:latin typeface="Calibri" panose="020F0502020204030204" pitchFamily="34" charset="0"/>
            </a:endParaRPr>
          </a:p>
        </p:txBody>
      </p:sp>
      <p:sp>
        <p:nvSpPr>
          <p:cNvPr id="8" name="7 CuadroTexto"/>
          <p:cNvSpPr txBox="1"/>
          <p:nvPr/>
        </p:nvSpPr>
        <p:spPr>
          <a:xfrm>
            <a:off x="387679" y="53569"/>
            <a:ext cx="921233" cy="400110"/>
          </a:xfrm>
          <a:prstGeom prst="rect">
            <a:avLst/>
          </a:prstGeom>
          <a:noFill/>
        </p:spPr>
        <p:txBody>
          <a:bodyPr wrap="square" rtlCol="0">
            <a:spAutoFit/>
          </a:bodyPr>
          <a:lstStyle/>
          <a:p>
            <a:r>
              <a:rPr lang="en-US" sz="1000" dirty="0" smtClean="0">
                <a:latin typeface="Calibri" panose="020F0502020204030204" pitchFamily="34" charset="0"/>
              </a:rPr>
              <a:t>Monetary valuation</a:t>
            </a:r>
            <a:endParaRPr lang="en-US" sz="1000" dirty="0">
              <a:latin typeface="Calibri" panose="020F0502020204030204" pitchFamily="34" charset="0"/>
            </a:endParaRPr>
          </a:p>
        </p:txBody>
      </p:sp>
      <p:sp>
        <p:nvSpPr>
          <p:cNvPr id="3" name="2 Rectángulo"/>
          <p:cNvSpPr/>
          <p:nvPr/>
        </p:nvSpPr>
        <p:spPr>
          <a:xfrm>
            <a:off x="1390493" y="131224"/>
            <a:ext cx="6483927" cy="738664"/>
          </a:xfrm>
          <a:prstGeom prst="rect">
            <a:avLst/>
          </a:prstGeom>
        </p:spPr>
        <p:txBody>
          <a:bodyPr wrap="square">
            <a:spAutoFit/>
          </a:bodyPr>
          <a:lstStyle/>
          <a:p>
            <a:pPr algn="ctr"/>
            <a:r>
              <a:rPr lang="en-US" b="1" dirty="0">
                <a:solidFill>
                  <a:schemeClr val="accent6">
                    <a:lumMod val="50000"/>
                  </a:schemeClr>
                </a:solidFill>
              </a:rPr>
              <a:t>The value of maize landraces: a shadow price analysis to support decision making related to the protection of the centers of origin and genetic diversity of maize in Mexico in 2011 </a:t>
            </a:r>
          </a:p>
        </p:txBody>
      </p:sp>
    </p:spTree>
    <p:extLst>
      <p:ext uri="{BB962C8B-B14F-4D97-AF65-F5344CB8AC3E}">
        <p14:creationId xmlns:p14="http://schemas.microsoft.com/office/powerpoint/2010/main" val="27624211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446" y="1189800"/>
            <a:ext cx="5221458" cy="5196600"/>
          </a:xfrm>
        </p:spPr>
        <p:txBody>
          <a:bodyPr/>
          <a:lstStyle/>
          <a:p>
            <a:pPr indent="0">
              <a:buNone/>
            </a:pPr>
            <a:r>
              <a:rPr lang="en-US" sz="1400" b="1" dirty="0" smtClean="0">
                <a:latin typeface="Calibri" panose="020F0502020204030204" pitchFamily="34" charset="0"/>
              </a:rPr>
              <a:t>1) All </a:t>
            </a:r>
            <a:r>
              <a:rPr lang="en-US" sz="1400" b="1" dirty="0">
                <a:latin typeface="Calibri" panose="020F0502020204030204" pitchFamily="34" charset="0"/>
              </a:rPr>
              <a:t>policies related to the production of maize should acknowledge that there are different types of production systems, each with different dependencies and impacts on ecosystem services </a:t>
            </a:r>
          </a:p>
          <a:p>
            <a:r>
              <a:rPr lang="en-US" sz="1400" dirty="0">
                <a:latin typeface="Calibri" panose="020F0502020204030204" pitchFamily="34" charset="0"/>
              </a:rPr>
              <a:t>Different maize production systems need different </a:t>
            </a:r>
            <a:r>
              <a:rPr lang="en-US" sz="1400" dirty="0" smtClean="0">
                <a:latin typeface="Calibri" panose="020F0502020204030204" pitchFamily="34" charset="0"/>
              </a:rPr>
              <a:t>policies.</a:t>
            </a:r>
            <a:endParaRPr lang="en-US" sz="1400" dirty="0">
              <a:latin typeface="Calibri" panose="020F0502020204030204" pitchFamily="34" charset="0"/>
            </a:endParaRPr>
          </a:p>
          <a:p>
            <a:r>
              <a:rPr lang="en-US" sz="1400" dirty="0" smtClean="0">
                <a:latin typeface="Calibri" panose="020F0502020204030204" pitchFamily="34" charset="0"/>
              </a:rPr>
              <a:t>Markets </a:t>
            </a:r>
            <a:r>
              <a:rPr lang="en-US" sz="1400" dirty="0">
                <a:latin typeface="Calibri" panose="020F0502020204030204" pitchFamily="34" charset="0"/>
              </a:rPr>
              <a:t>must differentiate, value and acknowledge the diverse sources and attributes of maize production systems and their resulting products</a:t>
            </a:r>
            <a:r>
              <a:rPr lang="en-US" sz="1400" dirty="0" smtClean="0">
                <a:latin typeface="Calibri" panose="020F0502020204030204" pitchFamily="34" charset="0"/>
              </a:rPr>
              <a:t>.</a:t>
            </a:r>
          </a:p>
          <a:p>
            <a:pPr indent="0">
              <a:buNone/>
            </a:pPr>
            <a:endParaRPr lang="en-US" sz="1400" dirty="0">
              <a:latin typeface="Calibri" panose="020F0502020204030204" pitchFamily="34" charset="0"/>
            </a:endParaRPr>
          </a:p>
          <a:p>
            <a:pPr indent="0">
              <a:buNone/>
            </a:pPr>
            <a:r>
              <a:rPr lang="en-US" sz="1400" b="1" dirty="0" smtClean="0">
                <a:latin typeface="Calibri" panose="020F0502020204030204" pitchFamily="34" charset="0"/>
              </a:rPr>
              <a:t>2) There </a:t>
            </a:r>
            <a:r>
              <a:rPr lang="en-US" sz="1400" b="1" dirty="0">
                <a:latin typeface="Calibri" panose="020F0502020204030204" pitchFamily="34" charset="0"/>
              </a:rPr>
              <a:t>is a need to invest more in publicly funded scientific research and specific data generation regarding maize production systems</a:t>
            </a:r>
          </a:p>
          <a:p>
            <a:r>
              <a:rPr lang="en-US" sz="1400" dirty="0" smtClean="0">
                <a:latin typeface="Calibri" panose="020F0502020204030204" pitchFamily="34" charset="0"/>
              </a:rPr>
              <a:t>Reconsider </a:t>
            </a:r>
            <a:r>
              <a:rPr lang="en-US" sz="1400" dirty="0">
                <a:latin typeface="Calibri" panose="020F0502020204030204" pitchFamily="34" charset="0"/>
              </a:rPr>
              <a:t>agricultural research and development as a national state </a:t>
            </a:r>
            <a:r>
              <a:rPr lang="en-US" sz="1400" dirty="0" smtClean="0">
                <a:latin typeface="Calibri" panose="020F0502020204030204" pitchFamily="34" charset="0"/>
              </a:rPr>
              <a:t>strategy. </a:t>
            </a:r>
            <a:endParaRPr lang="en-US" sz="1400" dirty="0">
              <a:latin typeface="Calibri" panose="020F0502020204030204" pitchFamily="34" charset="0"/>
            </a:endParaRPr>
          </a:p>
          <a:p>
            <a:r>
              <a:rPr lang="en-US" sz="1400" dirty="0">
                <a:latin typeface="Calibri" panose="020F0502020204030204" pitchFamily="34" charset="0"/>
              </a:rPr>
              <a:t>There is a need for financial investment in global maize generation of knowledge, research and development. </a:t>
            </a:r>
          </a:p>
          <a:p>
            <a:r>
              <a:rPr lang="en-US" sz="1400" dirty="0">
                <a:latin typeface="Calibri" panose="020F0502020204030204" pitchFamily="34" charset="0"/>
              </a:rPr>
              <a:t>All maize farmers worldwide should be able to benefit more directly from research and breeding </a:t>
            </a:r>
            <a:r>
              <a:rPr lang="en-US" sz="1400" dirty="0" smtClean="0">
                <a:latin typeface="Calibri" panose="020F0502020204030204" pitchFamily="34" charset="0"/>
              </a:rPr>
              <a:t>efforts. </a:t>
            </a:r>
            <a:endParaRPr lang="en-US" sz="1400" dirty="0">
              <a:latin typeface="Calibri" panose="020F0502020204030204" pitchFamily="34" charset="0"/>
            </a:endParaRPr>
          </a:p>
          <a:p>
            <a:r>
              <a:rPr lang="en-US" sz="1400" dirty="0">
                <a:latin typeface="Calibri" panose="020F0502020204030204" pitchFamily="34" charset="0"/>
              </a:rPr>
              <a:t>Breeding and agronomical efforts should incorporate a focus on local </a:t>
            </a:r>
            <a:r>
              <a:rPr lang="en-US" sz="1400" dirty="0" smtClean="0">
                <a:latin typeface="Calibri" panose="020F0502020204030204" pitchFamily="34" charset="0"/>
              </a:rPr>
              <a:t>landraces.</a:t>
            </a:r>
            <a:endParaRPr lang="en-US" sz="1400" dirty="0">
              <a:latin typeface="Calibri" panose="020F0502020204030204" pitchFamily="34" charset="0"/>
            </a:endParaRPr>
          </a:p>
          <a:p>
            <a:pPr indent="0">
              <a:buNone/>
            </a:pPr>
            <a:endParaRPr lang="en-US" sz="1400" b="1" dirty="0">
              <a:solidFill>
                <a:schemeClr val="accent2">
                  <a:lumMod val="75000"/>
                </a:schemeClr>
              </a:solidFill>
              <a:latin typeface="Calibri" panose="020F0502020204030204" pitchFamily="34" charset="0"/>
            </a:endParaRPr>
          </a:p>
        </p:txBody>
      </p:sp>
      <p:sp>
        <p:nvSpPr>
          <p:cNvPr id="4" name="Shape 131"/>
          <p:cNvSpPr txBox="1"/>
          <p:nvPr/>
        </p:nvSpPr>
        <p:spPr>
          <a:xfrm>
            <a:off x="1612454" y="131224"/>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1600" b="1" i="0" u="none" strike="noStrike" cap="none" dirty="0" smtClean="0">
                <a:solidFill>
                  <a:schemeClr val="accent6">
                    <a:lumMod val="50000"/>
                  </a:schemeClr>
                </a:solidFill>
                <a:latin typeface="Calibri"/>
                <a:ea typeface="Calibri"/>
                <a:cs typeface="Calibri"/>
                <a:sym typeface="Calibri"/>
              </a:rPr>
              <a:t>Public policies recommendations</a:t>
            </a: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7</a:t>
            </a:r>
            <a:endParaRPr lang="en-US" sz="1800" b="1" dirty="0">
              <a:solidFill>
                <a:srgbClr val="663300"/>
              </a:solidFill>
              <a:latin typeface="Calibri" panose="020F0502020204030204" pitchFamily="34" charset="0"/>
            </a:endParaRPr>
          </a:p>
        </p:txBody>
      </p:sp>
      <p:sp>
        <p:nvSpPr>
          <p:cNvPr id="6" name="5 CuadroTexto"/>
          <p:cNvSpPr txBox="1"/>
          <p:nvPr/>
        </p:nvSpPr>
        <p:spPr>
          <a:xfrm>
            <a:off x="5357927" y="3764359"/>
            <a:ext cx="2748145" cy="246221"/>
          </a:xfrm>
          <a:prstGeom prst="rect">
            <a:avLst/>
          </a:prstGeom>
          <a:noFill/>
        </p:spPr>
        <p:txBody>
          <a:bodyPr wrap="square" rtlCol="0">
            <a:spAutoFit/>
          </a:bodyPr>
          <a:lstStyle/>
          <a:p>
            <a:r>
              <a:rPr lang="es-MX" sz="1000" dirty="0" err="1" smtClean="0">
                <a:latin typeface="Calibri" panose="020F0502020204030204" pitchFamily="34" charset="0"/>
              </a:rPr>
              <a:t>Photo</a:t>
            </a:r>
            <a:r>
              <a:rPr lang="es-MX" sz="1000" dirty="0" smtClean="0">
                <a:latin typeface="Calibri" panose="020F0502020204030204" pitchFamily="34" charset="0"/>
              </a:rPr>
              <a:t> </a:t>
            </a:r>
            <a:r>
              <a:rPr lang="es-MX" sz="1000" dirty="0" err="1" smtClean="0">
                <a:latin typeface="Calibri" panose="020F0502020204030204" pitchFamily="34" charset="0"/>
              </a:rPr>
              <a:t>credit</a:t>
            </a:r>
            <a:r>
              <a:rPr lang="es-MX" sz="1000" dirty="0">
                <a:latin typeface="Calibri" panose="020F0502020204030204" pitchFamily="34" charset="0"/>
              </a:rPr>
              <a:t>: </a:t>
            </a:r>
            <a:r>
              <a:rPr lang="es-MX" sz="1000" dirty="0" err="1">
                <a:latin typeface="Calibri" panose="020F0502020204030204" pitchFamily="34" charset="0"/>
              </a:rPr>
              <a:t>Efrain</a:t>
            </a:r>
            <a:r>
              <a:rPr lang="es-MX" sz="1000" dirty="0">
                <a:latin typeface="Calibri" panose="020F0502020204030204" pitchFamily="34" charset="0"/>
              </a:rPr>
              <a:t> Hernández </a:t>
            </a:r>
            <a:r>
              <a:rPr lang="es-MX" sz="1000" dirty="0" err="1">
                <a:latin typeface="Calibri" panose="020F0502020204030204" pitchFamily="34" charset="0"/>
              </a:rPr>
              <a:t>Xolocotzi</a:t>
            </a:r>
            <a:endParaRPr lang="en-US" sz="1000" dirty="0">
              <a:latin typeface="Calibri" panose="020F0502020204030204" pitchFamily="34" charset="0"/>
            </a:endParaRPr>
          </a:p>
        </p:txBody>
      </p:sp>
      <p:pic>
        <p:nvPicPr>
          <p:cNvPr id="3074" name="Picture 2" descr="C:\Users\eurquiza\Downloads\EHX0280 Zea mays.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381427" y="1284694"/>
            <a:ext cx="3572742" cy="2471147"/>
          </a:xfrm>
          <a:prstGeom prst="rect">
            <a:avLst/>
          </a:prstGeom>
          <a:noFill/>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5292000" y="6140179"/>
            <a:ext cx="2880000" cy="246221"/>
          </a:xfrm>
          <a:prstGeom prst="rect">
            <a:avLst/>
          </a:prstGeom>
          <a:noFill/>
        </p:spPr>
        <p:txBody>
          <a:bodyPr wrap="square" rtlCol="0">
            <a:spAutoFit/>
          </a:bodyPr>
          <a:lstStyle/>
          <a:p>
            <a:r>
              <a:rPr lang="en-US" sz="1000" dirty="0">
                <a:latin typeface="Calibri" panose="020F0502020204030204" pitchFamily="34" charset="0"/>
              </a:rPr>
              <a:t>Photo </a:t>
            </a:r>
            <a:r>
              <a:rPr lang="en-US" sz="1000" dirty="0" smtClean="0">
                <a:latin typeface="Calibri" panose="020F0502020204030204" pitchFamily="34" charset="0"/>
              </a:rPr>
              <a:t>credit: Efrain </a:t>
            </a:r>
            <a:r>
              <a:rPr lang="en-US" sz="1000" dirty="0">
                <a:latin typeface="Calibri" panose="020F0502020204030204" pitchFamily="34" charset="0"/>
              </a:rPr>
              <a:t>Hernández </a:t>
            </a:r>
            <a:r>
              <a:rPr lang="en-US" sz="1000" dirty="0" err="1">
                <a:latin typeface="Calibri" panose="020F0502020204030204" pitchFamily="34" charset="0"/>
              </a:rPr>
              <a:t>Xolocotzi</a:t>
            </a:r>
            <a:endParaRPr lang="en-US" sz="1000" dirty="0">
              <a:latin typeface="Calibri" panose="020F0502020204030204" pitchFamily="34" charset="0"/>
            </a:endParaRPr>
          </a:p>
        </p:txBody>
      </p:sp>
      <p:pic>
        <p:nvPicPr>
          <p:cNvPr id="8" name="Picture 2" descr="C:\Users\eurquiza\Downloads\EHX0244 Zea may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1427" y="4228130"/>
            <a:ext cx="3572742" cy="1941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5522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3184" y="1057984"/>
            <a:ext cx="5332076" cy="5196600"/>
          </a:xfrm>
        </p:spPr>
        <p:txBody>
          <a:bodyPr/>
          <a:lstStyle/>
          <a:p>
            <a:pPr indent="0">
              <a:buNone/>
            </a:pPr>
            <a:r>
              <a:rPr lang="es-MX" sz="1400" b="1" dirty="0" smtClean="0">
                <a:solidFill>
                  <a:schemeClr val="tx1"/>
                </a:solidFill>
                <a:latin typeface="Calibri" panose="020F0502020204030204" pitchFamily="34" charset="0"/>
              </a:rPr>
              <a:t>3) </a:t>
            </a:r>
            <a:r>
              <a:rPr lang="en-US" sz="1400" b="1" dirty="0">
                <a:latin typeface="Calibri" panose="020F0502020204030204" pitchFamily="34" charset="0"/>
              </a:rPr>
              <a:t>There is a need to support the valuation and conservation of on-farm crop genetic </a:t>
            </a:r>
            <a:r>
              <a:rPr lang="en-US" sz="1400" b="1" dirty="0" smtClean="0">
                <a:latin typeface="Calibri" panose="020F0502020204030204" pitchFamily="34" charset="0"/>
              </a:rPr>
              <a:t>resources</a:t>
            </a:r>
          </a:p>
          <a:p>
            <a:r>
              <a:rPr lang="en-US" sz="1400" dirty="0"/>
              <a:t>We must make efforts to understand, value and strengthen the processes by which genetic diversity is continuously evolving.</a:t>
            </a:r>
          </a:p>
          <a:p>
            <a:r>
              <a:rPr lang="en-US" sz="1400" dirty="0"/>
              <a:t>A worldwide driven decisive effort is needed to </a:t>
            </a:r>
            <a:r>
              <a:rPr lang="en-US" sz="1400" dirty="0" smtClean="0"/>
              <a:t>strengthen </a:t>
            </a:r>
            <a:r>
              <a:rPr lang="en-US" sz="1400" i="1" dirty="0"/>
              <a:t>in situ </a:t>
            </a:r>
            <a:r>
              <a:rPr lang="en-US" sz="1400" dirty="0"/>
              <a:t>conservation efforts to complement </a:t>
            </a:r>
            <a:r>
              <a:rPr lang="en-US" sz="1400" i="1" dirty="0"/>
              <a:t>ex situ</a:t>
            </a:r>
            <a:r>
              <a:rPr lang="en-US" sz="1400" dirty="0"/>
              <a:t> conservation in the public domain. </a:t>
            </a:r>
          </a:p>
          <a:p>
            <a:r>
              <a:rPr lang="en-US" sz="1400" dirty="0"/>
              <a:t>Family agriculture and traditional small scale agriculture should be </a:t>
            </a:r>
            <a:r>
              <a:rPr lang="en-US" sz="1400" dirty="0" smtClean="0"/>
              <a:t>revalued.</a:t>
            </a:r>
          </a:p>
          <a:p>
            <a:pPr indent="0">
              <a:buNone/>
            </a:pPr>
            <a:endParaRPr lang="en-US" sz="1400" dirty="0" smtClean="0"/>
          </a:p>
          <a:p>
            <a:pPr indent="0">
              <a:buNone/>
            </a:pPr>
            <a:r>
              <a:rPr lang="es-MX" sz="1400" b="1" dirty="0" smtClean="0"/>
              <a:t>4) </a:t>
            </a:r>
            <a:r>
              <a:rPr lang="en-US" sz="1400" b="1" dirty="0"/>
              <a:t>A transition leading to sustainable practices in the production of maize should be promoted</a:t>
            </a:r>
          </a:p>
          <a:p>
            <a:r>
              <a:rPr lang="en-US" sz="1400" dirty="0"/>
              <a:t>All maize production systems must aim at being sustainable in their agricultural production </a:t>
            </a:r>
            <a:r>
              <a:rPr lang="en-US" sz="1400" dirty="0" smtClean="0"/>
              <a:t>approach.</a:t>
            </a:r>
          </a:p>
          <a:p>
            <a:r>
              <a:rPr lang="en-US" sz="1400" dirty="0"/>
              <a:t>Financial support is necessary for the different maize production systems to aim towards </a:t>
            </a:r>
            <a:r>
              <a:rPr lang="en-US" sz="1400" dirty="0" smtClean="0"/>
              <a:t>sustainability.</a:t>
            </a:r>
          </a:p>
          <a:p>
            <a:r>
              <a:rPr lang="en-US" sz="1400" dirty="0" smtClean="0"/>
              <a:t>Subsidies </a:t>
            </a:r>
            <a:r>
              <a:rPr lang="en-US" sz="1400" dirty="0"/>
              <a:t>need to be </a:t>
            </a:r>
            <a:r>
              <a:rPr lang="en-US" sz="1400" dirty="0" smtClean="0"/>
              <a:t>reconsidered. </a:t>
            </a:r>
          </a:p>
        </p:txBody>
      </p:sp>
      <p:sp>
        <p:nvSpPr>
          <p:cNvPr id="5" name="4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a:t>
            </a:r>
            <a:r>
              <a:rPr lang="en-US" sz="1800" b="1" dirty="0">
                <a:solidFill>
                  <a:srgbClr val="663300"/>
                </a:solidFill>
                <a:latin typeface="Calibri" panose="020F0502020204030204" pitchFamily="34" charset="0"/>
              </a:rPr>
              <a:t>7</a:t>
            </a:r>
          </a:p>
        </p:txBody>
      </p:sp>
      <p:pic>
        <p:nvPicPr>
          <p:cNvPr id="6146" name="Picture 2" descr="http://bdi.conabio.gob.mx/fotoweb/cache/5062/Toda%20la%20Base%20del%20BI/Plantas/DK1098%20Zea%20mays.t527d2a9c.m800.w.0ConabioCornerCopy.jpg.x86f26ec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737" y="1057984"/>
            <a:ext cx="3309315" cy="4995193"/>
          </a:xfrm>
          <a:prstGeom prst="rect">
            <a:avLst/>
          </a:prstGeom>
          <a:noFill/>
          <a:extLst>
            <a:ext uri="{909E8E84-426E-40DD-AFC4-6F175D3DCCD1}">
              <a14:hiddenFill xmlns:a14="http://schemas.microsoft.com/office/drawing/2010/main">
                <a:solidFill>
                  <a:srgbClr val="FFFFFF"/>
                </a:solidFill>
              </a14:hiddenFill>
            </a:ext>
          </a:extLst>
        </p:spPr>
      </p:pic>
      <p:sp>
        <p:nvSpPr>
          <p:cNvPr id="8" name="7 CuadroTexto"/>
          <p:cNvSpPr txBox="1"/>
          <p:nvPr/>
        </p:nvSpPr>
        <p:spPr>
          <a:xfrm>
            <a:off x="5543737" y="6072687"/>
            <a:ext cx="2880000" cy="246221"/>
          </a:xfrm>
          <a:prstGeom prst="rect">
            <a:avLst/>
          </a:prstGeom>
          <a:noFill/>
        </p:spPr>
        <p:txBody>
          <a:bodyPr wrap="square" rtlCol="0">
            <a:spAutoFit/>
          </a:bodyPr>
          <a:lstStyle/>
          <a:p>
            <a:r>
              <a:rPr lang="en-US" sz="1000" dirty="0">
                <a:latin typeface="Calibri" panose="020F0502020204030204" pitchFamily="34" charset="0"/>
              </a:rPr>
              <a:t>Photo </a:t>
            </a:r>
            <a:r>
              <a:rPr lang="en-US" sz="1000" dirty="0" smtClean="0">
                <a:latin typeface="Calibri" panose="020F0502020204030204" pitchFamily="34" charset="0"/>
              </a:rPr>
              <a:t>credit: Diana Kennedy</a:t>
            </a:r>
            <a:endParaRPr lang="en-US" sz="1000" dirty="0">
              <a:latin typeface="Calibri" panose="020F0502020204030204" pitchFamily="34" charset="0"/>
            </a:endParaRPr>
          </a:p>
        </p:txBody>
      </p:sp>
    </p:spTree>
    <p:extLst>
      <p:ext uri="{BB962C8B-B14F-4D97-AF65-F5344CB8AC3E}">
        <p14:creationId xmlns:p14="http://schemas.microsoft.com/office/powerpoint/2010/main" val="2231098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Shape 131"/>
          <p:cNvSpPr txBox="1"/>
          <p:nvPr/>
        </p:nvSpPr>
        <p:spPr>
          <a:xfrm>
            <a:off x="1293573" y="231565"/>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800" b="1" dirty="0" smtClean="0">
                <a:solidFill>
                  <a:srgbClr val="632423"/>
                </a:solidFill>
                <a:latin typeface="Calibri"/>
                <a:ea typeface="Calibri"/>
                <a:cs typeface="Calibri"/>
                <a:sym typeface="Calibri"/>
              </a:rPr>
              <a:t>T</a:t>
            </a:r>
            <a:r>
              <a:rPr lang="en-US" sz="2800" b="1" i="0" u="none" strike="noStrike" cap="none" baseline="0" dirty="0" smtClean="0">
                <a:solidFill>
                  <a:srgbClr val="632423"/>
                </a:solidFill>
                <a:latin typeface="Calibri"/>
                <a:ea typeface="Calibri"/>
                <a:cs typeface="Calibri"/>
                <a:sym typeface="Calibri"/>
              </a:rPr>
              <a:t>ypology of maize production systems</a:t>
            </a:r>
            <a:endParaRPr lang="en-US" sz="2800" b="1" i="0" u="none" strike="noStrike" cap="none" baseline="0" dirty="0">
              <a:solidFill>
                <a:srgbClr val="632423"/>
              </a:solidFill>
              <a:latin typeface="Calibri"/>
              <a:ea typeface="Calibri"/>
              <a:cs typeface="Calibri"/>
              <a:sym typeface="Calibri"/>
            </a:endParaRPr>
          </a:p>
        </p:txBody>
      </p:sp>
      <p:pic>
        <p:nvPicPr>
          <p:cNvPr id="1026" name="Picture 2" descr="N:\análisis de riesgo\PMyCRG\Valoracion de la agrobiodiversidad\TEEB\Recta final\FINALES\Annexes\Annex 3  Spatial analysis and mapping\Objective 1\World\Map9_World.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831018" y="893251"/>
            <a:ext cx="7362582" cy="5207909"/>
          </a:xfrm>
          <a:prstGeom prst="rect">
            <a:avLst/>
          </a:prstGeom>
          <a:noFill/>
          <a:extLst>
            <a:ext uri="{909E8E84-426E-40DD-AFC4-6F175D3DCCD1}">
              <a14:hiddenFill xmlns:a14="http://schemas.microsoft.com/office/drawing/2010/main">
                <a:solidFill>
                  <a:srgbClr val="FFFFFF"/>
                </a:solidFill>
              </a14:hiddenFill>
            </a:ext>
          </a:extLst>
        </p:spPr>
      </p:pic>
      <p:sp>
        <p:nvSpPr>
          <p:cNvPr id="5" name="4 CuadroTexto"/>
          <p:cNvSpPr txBox="1"/>
          <p:nvPr/>
        </p:nvSpPr>
        <p:spPr>
          <a:xfrm>
            <a:off x="0" y="6514654"/>
            <a:ext cx="9176781" cy="230832"/>
          </a:xfrm>
          <a:prstGeom prst="rect">
            <a:avLst/>
          </a:prstGeom>
          <a:noFill/>
        </p:spPr>
        <p:txBody>
          <a:bodyPr wrap="square" rtlCol="0">
            <a:spAutoFit/>
          </a:bodyPr>
          <a:lstStyle/>
          <a:p>
            <a:r>
              <a:rPr lang="en-US" sz="900" b="1" dirty="0" smtClean="0">
                <a:latin typeface="Calibri" panose="020F0502020204030204" pitchFamily="34" charset="0"/>
              </a:rPr>
              <a:t>Note</a:t>
            </a:r>
            <a:r>
              <a:rPr lang="en-US" sz="900" dirty="0" smtClean="0">
                <a:latin typeface="Calibri" panose="020F0502020204030204" pitchFamily="34" charset="0"/>
              </a:rPr>
              <a:t>: To map the potential distribution of maize production systems we used yield as a proxy of input intensity. Smallholders (&lt; 2 ton/ha), Intermediate (2-6 ton/ha) and Intensive (&gt;6 ton/ha).</a:t>
            </a:r>
            <a:endParaRPr lang="en-US" sz="900" dirty="0">
              <a:latin typeface="Calibri" panose="020F0502020204030204" pitchFamily="34" charset="0"/>
            </a:endParaRPr>
          </a:p>
        </p:txBody>
      </p:sp>
      <p:sp>
        <p:nvSpPr>
          <p:cNvPr id="6" name="5 CuadroTexto"/>
          <p:cNvSpPr txBox="1"/>
          <p:nvPr/>
        </p:nvSpPr>
        <p:spPr>
          <a:xfrm>
            <a:off x="0" y="6268433"/>
            <a:ext cx="9143999" cy="246221"/>
          </a:xfrm>
          <a:prstGeom prst="rect">
            <a:avLst/>
          </a:prstGeom>
          <a:noFill/>
        </p:spPr>
        <p:txBody>
          <a:bodyPr wrap="square" rtlCol="0">
            <a:spAutoFit/>
          </a:bodyPr>
          <a:lstStyle/>
          <a:p>
            <a:r>
              <a:rPr lang="en-US" sz="1000" dirty="0" smtClean="0">
                <a:solidFill>
                  <a:schemeClr val="tx1"/>
                </a:solidFill>
                <a:latin typeface="Calibri" panose="020F0502020204030204" pitchFamily="34" charset="0"/>
              </a:rPr>
              <a:t>Source: own elaboration using data from You et al. 2014: Spatial </a:t>
            </a:r>
            <a:r>
              <a:rPr lang="en-US" sz="1000" dirty="0">
                <a:solidFill>
                  <a:schemeClr val="tx1"/>
                </a:solidFill>
                <a:latin typeface="Calibri" panose="020F0502020204030204" pitchFamily="34" charset="0"/>
              </a:rPr>
              <a:t>Production Allocation Model (SPAM) 2005 </a:t>
            </a:r>
            <a:r>
              <a:rPr lang="en-US" sz="1000" dirty="0" smtClean="0">
                <a:solidFill>
                  <a:schemeClr val="tx1"/>
                </a:solidFill>
                <a:latin typeface="Calibri" panose="020F0502020204030204" pitchFamily="34" charset="0"/>
              </a:rPr>
              <a:t>v2.0. October </a:t>
            </a:r>
            <a:r>
              <a:rPr lang="en-US" sz="1000" dirty="0">
                <a:solidFill>
                  <a:schemeClr val="tx1"/>
                </a:solidFill>
                <a:latin typeface="Calibri" panose="020F0502020204030204" pitchFamily="34" charset="0"/>
              </a:rPr>
              <a:t>21, 2016. Available from http://mapspam.info </a:t>
            </a:r>
          </a:p>
        </p:txBody>
      </p:sp>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a:t>
            </a:r>
            <a:r>
              <a:rPr lang="en-US" sz="1800" b="1" dirty="0">
                <a:solidFill>
                  <a:srgbClr val="663300"/>
                </a:solidFill>
                <a:latin typeface="Calibri" panose="020F0502020204030204" pitchFamily="34" charset="0"/>
              </a:rPr>
              <a:t>3</a:t>
            </a:r>
          </a:p>
        </p:txBody>
      </p:sp>
    </p:spTree>
    <p:extLst>
      <p:ext uri="{BB962C8B-B14F-4D97-AF65-F5344CB8AC3E}">
        <p14:creationId xmlns:p14="http://schemas.microsoft.com/office/powerpoint/2010/main" val="2685735741"/>
      </p:ext>
    </p:extLst>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7757"/>
            <a:ext cx="8229600" cy="313760"/>
          </a:xfrm>
        </p:spPr>
        <p:txBody>
          <a:bodyPr/>
          <a:lstStyle/>
          <a:p>
            <a:r>
              <a:rPr lang="en-US" sz="1200" b="1" dirty="0" smtClean="0"/>
              <a:t>References</a:t>
            </a:r>
            <a:endParaRPr lang="en-US" sz="1200" b="1" dirty="0"/>
          </a:p>
        </p:txBody>
      </p:sp>
      <p:sp>
        <p:nvSpPr>
          <p:cNvPr id="3" name="Marcador de texto 2"/>
          <p:cNvSpPr>
            <a:spLocks noGrp="1"/>
          </p:cNvSpPr>
          <p:nvPr>
            <p:ph type="body" idx="1"/>
          </p:nvPr>
        </p:nvSpPr>
        <p:spPr>
          <a:xfrm>
            <a:off x="170953" y="463323"/>
            <a:ext cx="8802094" cy="6311188"/>
          </a:xfrm>
        </p:spPr>
        <p:txBody>
          <a:bodyPr/>
          <a:lstStyle/>
          <a:p>
            <a:pPr indent="0">
              <a:buNone/>
            </a:pPr>
            <a:r>
              <a:rPr lang="en-US" sz="800" dirty="0" err="1" smtClean="0"/>
              <a:t>Arslan</a:t>
            </a:r>
            <a:r>
              <a:rPr lang="en-US" sz="800" dirty="0" smtClean="0"/>
              <a:t> A, Taylor JE (2009) Farmers’ subjective valuation of subsistence crops: the case of traditional maize in Mexico. Am J </a:t>
            </a:r>
            <a:r>
              <a:rPr lang="en-US" sz="800" dirty="0" err="1" smtClean="0"/>
              <a:t>Agr</a:t>
            </a:r>
            <a:r>
              <a:rPr lang="en-US" sz="800" dirty="0" smtClean="0"/>
              <a:t> Econ 91(4):956–972 </a:t>
            </a:r>
          </a:p>
          <a:p>
            <a:pPr indent="0">
              <a:buNone/>
            </a:pPr>
            <a:r>
              <a:rPr lang="en-US" sz="800" dirty="0" err="1" smtClean="0"/>
              <a:t>Barbier</a:t>
            </a:r>
            <a:r>
              <a:rPr lang="en-US" sz="800" dirty="0" smtClean="0"/>
              <a:t> EB (1994) Valuing environmental functions: tropical wetlands. Land Econ 70(2): 155-173 </a:t>
            </a:r>
          </a:p>
          <a:p>
            <a:pPr indent="0">
              <a:buNone/>
            </a:pPr>
            <a:r>
              <a:rPr lang="en-US" sz="800" dirty="0" err="1" smtClean="0"/>
              <a:t>Barbier</a:t>
            </a:r>
            <a:r>
              <a:rPr lang="en-US" sz="800" dirty="0" smtClean="0"/>
              <a:t> EB (2006) Valuing ecosystem services as productive inputs. Paper prepared for the 43rd Panel Meeting of Economic Policy, Vienna, Austria, 21-22 April 2006. Econ Policy 22(January):177-229 2007</a:t>
            </a:r>
          </a:p>
          <a:p>
            <a:pPr indent="0">
              <a:buNone/>
            </a:pPr>
            <a:r>
              <a:rPr lang="en-US" sz="800" dirty="0" smtClean="0"/>
              <a:t>Conley DJ, </a:t>
            </a:r>
            <a:r>
              <a:rPr lang="en-US" sz="800" dirty="0" err="1" smtClean="0"/>
              <a:t>Carstensen</a:t>
            </a:r>
            <a:r>
              <a:rPr lang="en-US" sz="800" dirty="0" smtClean="0"/>
              <a:t> J, </a:t>
            </a:r>
            <a:r>
              <a:rPr lang="en-US" sz="800" dirty="0" err="1" smtClean="0"/>
              <a:t>Vaquer-Sunyer</a:t>
            </a:r>
            <a:r>
              <a:rPr lang="en-US" sz="800" dirty="0" smtClean="0"/>
              <a:t> R, Duarte CM (2009) Ecosystem thresholds with hypoxia. In: Andersen JH, Conley DJ (</a:t>
            </a:r>
            <a:r>
              <a:rPr lang="en-US" sz="800" dirty="0" err="1" smtClean="0"/>
              <a:t>eds</a:t>
            </a:r>
            <a:r>
              <a:rPr lang="en-US" sz="800" dirty="0" smtClean="0"/>
              <a:t>) Eutrophication in coastal ecosystems. Springer, Netherlands, pp 21–29 </a:t>
            </a:r>
          </a:p>
          <a:p>
            <a:pPr indent="0">
              <a:buNone/>
            </a:pPr>
            <a:r>
              <a:rPr lang="en-US" sz="800" dirty="0" smtClean="0"/>
              <a:t>DOF (2005) Ley de </a:t>
            </a:r>
            <a:r>
              <a:rPr lang="en-US" sz="800" dirty="0" err="1" smtClean="0"/>
              <a:t>bioseguridad</a:t>
            </a:r>
            <a:r>
              <a:rPr lang="en-US" sz="800" dirty="0" smtClean="0"/>
              <a:t> de </a:t>
            </a:r>
            <a:r>
              <a:rPr lang="en-US" sz="800" dirty="0" err="1" smtClean="0"/>
              <a:t>organismos</a:t>
            </a:r>
            <a:r>
              <a:rPr lang="en-US" sz="800" dirty="0" smtClean="0"/>
              <a:t> </a:t>
            </a:r>
            <a:r>
              <a:rPr lang="en-US" sz="800" dirty="0" err="1" smtClean="0"/>
              <a:t>genéticamente</a:t>
            </a:r>
            <a:r>
              <a:rPr lang="en-US" sz="800" dirty="0" smtClean="0"/>
              <a:t> </a:t>
            </a:r>
            <a:r>
              <a:rPr lang="en-US" sz="800" dirty="0" err="1" smtClean="0"/>
              <a:t>modificados</a:t>
            </a:r>
            <a:r>
              <a:rPr lang="en-US" sz="800" dirty="0" smtClean="0"/>
              <a:t>. </a:t>
            </a:r>
            <a:r>
              <a:rPr lang="en-US" sz="800" dirty="0" err="1" smtClean="0"/>
              <a:t>Diario</a:t>
            </a:r>
            <a:r>
              <a:rPr lang="en-US" sz="800" dirty="0" smtClean="0"/>
              <a:t> </a:t>
            </a:r>
            <a:r>
              <a:rPr lang="en-US" sz="800" dirty="0" err="1" smtClean="0"/>
              <a:t>Oficial</a:t>
            </a:r>
            <a:r>
              <a:rPr lang="en-US" sz="800" dirty="0" smtClean="0"/>
              <a:t> de la </a:t>
            </a:r>
            <a:r>
              <a:rPr lang="en-US" sz="800" dirty="0" err="1" smtClean="0"/>
              <a:t>Federación</a:t>
            </a:r>
            <a:r>
              <a:rPr lang="en-US" sz="800" dirty="0" smtClean="0"/>
              <a:t> 18-03-2001. Available at: http://www.diputados.gob.mx/LeyesBiblio/pdf/LBOGM.pdf</a:t>
            </a:r>
          </a:p>
          <a:p>
            <a:pPr indent="0">
              <a:buNone/>
            </a:pPr>
            <a:r>
              <a:rPr lang="en-US" sz="800" dirty="0" smtClean="0"/>
              <a:t>Estrada LEIJ (1989) El </a:t>
            </a:r>
            <a:r>
              <a:rPr lang="en-US" sz="800" dirty="0" err="1" smtClean="0"/>
              <a:t>Códice</a:t>
            </a:r>
            <a:r>
              <a:rPr lang="en-US" sz="800" dirty="0" smtClean="0"/>
              <a:t> </a:t>
            </a:r>
            <a:r>
              <a:rPr lang="en-US" sz="800" dirty="0" err="1" smtClean="0"/>
              <a:t>Florentino</a:t>
            </a:r>
            <a:r>
              <a:rPr lang="en-US" sz="800" dirty="0" smtClean="0"/>
              <a:t>: </a:t>
            </a:r>
            <a:r>
              <a:rPr lang="en-US" sz="800" dirty="0" err="1" smtClean="0"/>
              <a:t>su</a:t>
            </a:r>
            <a:r>
              <a:rPr lang="en-US" sz="800" dirty="0" smtClean="0"/>
              <a:t> </a:t>
            </a:r>
            <a:r>
              <a:rPr lang="en-US" sz="800" dirty="0" err="1" smtClean="0"/>
              <a:t>información</a:t>
            </a:r>
            <a:r>
              <a:rPr lang="en-US" sz="800" dirty="0" smtClean="0"/>
              <a:t> </a:t>
            </a:r>
            <a:r>
              <a:rPr lang="en-US" sz="800" dirty="0" err="1" smtClean="0"/>
              <a:t>etnobotánica</a:t>
            </a:r>
            <a:r>
              <a:rPr lang="en-US" sz="800" dirty="0" smtClean="0"/>
              <a:t>. </a:t>
            </a:r>
            <a:r>
              <a:rPr lang="en-US" sz="800" dirty="0" err="1" smtClean="0"/>
              <a:t>Colegio</a:t>
            </a:r>
            <a:r>
              <a:rPr lang="en-US" sz="800" dirty="0" smtClean="0"/>
              <a:t> de </a:t>
            </a:r>
            <a:r>
              <a:rPr lang="en-US" sz="800" dirty="0" err="1" smtClean="0"/>
              <a:t>Postgraduados</a:t>
            </a:r>
            <a:r>
              <a:rPr lang="en-US" sz="800" dirty="0" smtClean="0"/>
              <a:t>, </a:t>
            </a:r>
            <a:r>
              <a:rPr lang="en-US" sz="800" dirty="0" err="1" smtClean="0"/>
              <a:t>Chapingo</a:t>
            </a:r>
            <a:endParaRPr lang="en-US" sz="800" dirty="0" smtClean="0"/>
          </a:p>
          <a:p>
            <a:pPr indent="0">
              <a:buNone/>
            </a:pPr>
            <a:r>
              <a:rPr lang="en-US" sz="800" dirty="0" smtClean="0"/>
              <a:t>FAO (2006) Agro-MAPS [CD-ROM], Rome. Available at: http://www.fao.org/landandwater/agll/agromaps/ interactive/</a:t>
            </a:r>
            <a:r>
              <a:rPr lang="en-US" sz="800" dirty="0" err="1" smtClean="0"/>
              <a:t>index.jsp</a:t>
            </a:r>
            <a:endParaRPr lang="en-US" sz="800" dirty="0" smtClean="0"/>
          </a:p>
          <a:p>
            <a:pPr indent="0">
              <a:buNone/>
            </a:pPr>
            <a:r>
              <a:rPr lang="en-US" sz="800" dirty="0" smtClean="0"/>
              <a:t>FAO (2011) The state of the world’s land and water resources for food and agriculture (SOLAW) – Managing systems at risk. Food and Agriculture Organization of the United Nations, Rome and </a:t>
            </a:r>
            <a:r>
              <a:rPr lang="en-US" sz="800" dirty="0" err="1" smtClean="0"/>
              <a:t>Earthscan</a:t>
            </a:r>
            <a:r>
              <a:rPr lang="en-US" sz="800" dirty="0" smtClean="0"/>
              <a:t>, London. </a:t>
            </a:r>
          </a:p>
          <a:p>
            <a:pPr indent="0">
              <a:buNone/>
            </a:pPr>
            <a:r>
              <a:rPr lang="en-US" sz="800" dirty="0" smtClean="0"/>
              <a:t>FAOSTAT (2016) Statistics Division. Available at: http://faostat.fao.org/ Accessed June 2016</a:t>
            </a:r>
          </a:p>
          <a:p>
            <a:pPr indent="0">
              <a:buNone/>
            </a:pPr>
            <a:r>
              <a:rPr lang="en-US" sz="800" dirty="0" smtClean="0"/>
              <a:t>Galloway JN, </a:t>
            </a:r>
            <a:r>
              <a:rPr lang="en-US" sz="800" dirty="0" err="1" smtClean="0"/>
              <a:t>Dentener</a:t>
            </a:r>
            <a:r>
              <a:rPr lang="en-US" sz="800" dirty="0" smtClean="0"/>
              <a:t> FJ, Capone DG, Boyer EW, </a:t>
            </a:r>
            <a:r>
              <a:rPr lang="en-US" sz="800" dirty="0" err="1" smtClean="0"/>
              <a:t>Howarth</a:t>
            </a:r>
            <a:r>
              <a:rPr lang="en-US" sz="800" dirty="0" smtClean="0"/>
              <a:t> RW, </a:t>
            </a:r>
            <a:r>
              <a:rPr lang="en-US" sz="800" dirty="0" err="1" smtClean="0"/>
              <a:t>Seitzinger</a:t>
            </a:r>
            <a:r>
              <a:rPr lang="en-US" sz="800" dirty="0" smtClean="0"/>
              <a:t> SP, Asner GP, Cleveland CC, Green PA, Holland EA, Karl DM, Michaels AF, Porter JH, Townsend AR, </a:t>
            </a:r>
            <a:r>
              <a:rPr lang="en-US" sz="800" dirty="0" err="1" smtClean="0"/>
              <a:t>Vöosmarty</a:t>
            </a:r>
            <a:r>
              <a:rPr lang="en-US" sz="800" dirty="0" smtClean="0"/>
              <a:t> CJ (2004) Nitrogen cycles: past, present, and future. Biogeochemistry 70(2):153–226</a:t>
            </a:r>
          </a:p>
          <a:p>
            <a:pPr indent="0">
              <a:buNone/>
            </a:pPr>
            <a:r>
              <a:rPr lang="en-US" sz="800" dirty="0" smtClean="0"/>
              <a:t>Garibaldi A, Turner N (2004) Cultural keystone species: implications for ecological conservation and restoration. </a:t>
            </a:r>
            <a:r>
              <a:rPr lang="en-US" sz="800" dirty="0" err="1" smtClean="0"/>
              <a:t>Ecol</a:t>
            </a:r>
            <a:r>
              <a:rPr lang="en-US" sz="800" dirty="0" smtClean="0"/>
              <a:t> </a:t>
            </a:r>
            <a:r>
              <a:rPr lang="en-US" sz="800" dirty="0" err="1" smtClean="0"/>
              <a:t>Soc</a:t>
            </a:r>
            <a:r>
              <a:rPr lang="en-US" sz="800" dirty="0" smtClean="0"/>
              <a:t> 9(3):1</a:t>
            </a:r>
          </a:p>
          <a:p>
            <a:pPr indent="0">
              <a:buNone/>
            </a:pPr>
            <a:r>
              <a:rPr lang="en-US" sz="800" dirty="0" smtClean="0"/>
              <a:t>Jiao Y, Zhao H, Ren L, Song W, Zeng B, </a:t>
            </a:r>
            <a:r>
              <a:rPr lang="en-US" sz="800" dirty="0" err="1" smtClean="0"/>
              <a:t>GuoJ</a:t>
            </a:r>
            <a:r>
              <a:rPr lang="en-US" sz="800" dirty="0" smtClean="0"/>
              <a:t>, </a:t>
            </a:r>
            <a:r>
              <a:rPr lang="en-US" sz="800" dirty="0" err="1" smtClean="0"/>
              <a:t>LaiJ</a:t>
            </a:r>
            <a:r>
              <a:rPr lang="en-US" sz="800" dirty="0" smtClean="0"/>
              <a:t> (2012) Genome-wide genetic changes during modern breeding of maize. Nat Genet 44(7):812–815</a:t>
            </a:r>
          </a:p>
          <a:p>
            <a:pPr indent="0">
              <a:buNone/>
            </a:pPr>
            <a:r>
              <a:rPr lang="en-US" sz="800" dirty="0" smtClean="0"/>
              <a:t>Kumar P (</a:t>
            </a:r>
            <a:r>
              <a:rPr lang="en-US" sz="800" dirty="0" err="1" smtClean="0"/>
              <a:t>ed</a:t>
            </a:r>
            <a:r>
              <a:rPr lang="en-US" sz="800" dirty="0" smtClean="0"/>
              <a:t>) (2010) The economics of ecosystems and biodiversity: ecological and economic foundations. The Economics of Ecosystems and Biodiversity (TEEB), United Nations Environment </a:t>
            </a:r>
            <a:r>
              <a:rPr lang="en-US" sz="800" dirty="0" err="1" smtClean="0"/>
              <a:t>Programme</a:t>
            </a:r>
            <a:r>
              <a:rPr lang="en-US" sz="800" dirty="0" smtClean="0"/>
              <a:t>, Geneva, Switzerland</a:t>
            </a:r>
          </a:p>
          <a:p>
            <a:pPr indent="0">
              <a:buNone/>
            </a:pPr>
            <a:r>
              <a:rPr lang="en-US" sz="800" dirty="0" smtClean="0"/>
              <a:t>Matsuoka Y, </a:t>
            </a:r>
            <a:r>
              <a:rPr lang="en-US" sz="800" dirty="0" err="1" smtClean="0"/>
              <a:t>Vigouroux</a:t>
            </a:r>
            <a:r>
              <a:rPr lang="en-US" sz="800" dirty="0" smtClean="0"/>
              <a:t> Y, Goodman MM, Sánchez G J, Buckler E, </a:t>
            </a:r>
            <a:r>
              <a:rPr lang="en-US" sz="800" dirty="0" err="1" smtClean="0"/>
              <a:t>Doebley</a:t>
            </a:r>
            <a:r>
              <a:rPr lang="en-US" sz="800" dirty="0" smtClean="0"/>
              <a:t> E (2002) A single domestication for maize shown by </a:t>
            </a:r>
            <a:r>
              <a:rPr lang="en-US" sz="800" dirty="0" err="1" smtClean="0"/>
              <a:t>multilocus</a:t>
            </a:r>
            <a:r>
              <a:rPr lang="en-US" sz="800" dirty="0" smtClean="0"/>
              <a:t> microsatellite genotyping. PNAS 99(9):6080–6084</a:t>
            </a:r>
          </a:p>
          <a:p>
            <a:pPr indent="0">
              <a:buNone/>
            </a:pPr>
            <a:r>
              <a:rPr lang="en-US" sz="800" dirty="0" err="1" smtClean="0"/>
              <a:t>Mekonnen</a:t>
            </a:r>
            <a:r>
              <a:rPr lang="en-US" sz="800" dirty="0" smtClean="0"/>
              <a:t> MM, Hoekstra AY (2010) A global and </a:t>
            </a:r>
            <a:r>
              <a:rPr lang="en-US" sz="800" dirty="0" err="1" smtClean="0"/>
              <a:t>highresolution</a:t>
            </a:r>
            <a:r>
              <a:rPr lang="en-US" sz="800" dirty="0" smtClean="0"/>
              <a:t> assessment of the green, blue and grey water footprint of wheat. </a:t>
            </a:r>
            <a:r>
              <a:rPr lang="en-US" sz="800" dirty="0" err="1" smtClean="0"/>
              <a:t>Hydrol</a:t>
            </a:r>
            <a:r>
              <a:rPr lang="en-US" sz="800" dirty="0" smtClean="0"/>
              <a:t> Earth </a:t>
            </a:r>
            <a:r>
              <a:rPr lang="en-US" sz="800" dirty="0" err="1" smtClean="0"/>
              <a:t>Syst</a:t>
            </a:r>
            <a:r>
              <a:rPr lang="en-US" sz="800" dirty="0" smtClean="0"/>
              <a:t> </a:t>
            </a:r>
            <a:r>
              <a:rPr lang="en-US" sz="800" dirty="0" err="1" smtClean="0"/>
              <a:t>Sci</a:t>
            </a:r>
            <a:r>
              <a:rPr lang="en-US" sz="800" dirty="0" smtClean="0"/>
              <a:t> 14:12590–1276</a:t>
            </a:r>
          </a:p>
          <a:p>
            <a:pPr indent="0">
              <a:buNone/>
            </a:pPr>
            <a:r>
              <a:rPr lang="en-US" sz="800" dirty="0" err="1" smtClean="0"/>
              <a:t>Mekonnen</a:t>
            </a:r>
            <a:r>
              <a:rPr lang="en-US" sz="800" dirty="0" smtClean="0"/>
              <a:t> MM, Hoekstra AY (2011) The green, blue and grey water footprint of crops and derived crop products. </a:t>
            </a:r>
            <a:r>
              <a:rPr lang="en-US" sz="800" dirty="0" err="1" smtClean="0"/>
              <a:t>Hydrol</a:t>
            </a:r>
            <a:r>
              <a:rPr lang="en-US" sz="800" dirty="0" smtClean="0"/>
              <a:t> Earth System </a:t>
            </a:r>
            <a:r>
              <a:rPr lang="en-US" sz="800" dirty="0" err="1" smtClean="0"/>
              <a:t>Sci</a:t>
            </a:r>
            <a:r>
              <a:rPr lang="en-US" sz="800" dirty="0" smtClean="0"/>
              <a:t> 15:1577–1600</a:t>
            </a:r>
          </a:p>
          <a:p>
            <a:pPr indent="0">
              <a:buNone/>
            </a:pPr>
            <a:r>
              <a:rPr lang="en-US" sz="800" dirty="0" err="1" smtClean="0"/>
              <a:t>Molden</a:t>
            </a:r>
            <a:r>
              <a:rPr lang="en-US" sz="800" dirty="0" smtClean="0"/>
              <a:t> D (</a:t>
            </a:r>
            <a:r>
              <a:rPr lang="en-US" sz="800" dirty="0" err="1" smtClean="0"/>
              <a:t>ed</a:t>
            </a:r>
            <a:r>
              <a:rPr lang="en-US" sz="800" dirty="0" smtClean="0"/>
              <a:t>) (2007) Water for food, water for life. London, UK: </a:t>
            </a:r>
            <a:r>
              <a:rPr lang="en-US" sz="800" dirty="0" err="1" smtClean="0"/>
              <a:t>Earthscan</a:t>
            </a:r>
            <a:endParaRPr lang="en-US" sz="800" dirty="0" smtClean="0"/>
          </a:p>
          <a:p>
            <a:pPr indent="0">
              <a:buNone/>
            </a:pPr>
            <a:r>
              <a:rPr lang="en-US" sz="800" dirty="0" smtClean="0"/>
              <a:t>Perales H, </a:t>
            </a:r>
            <a:r>
              <a:rPr lang="en-US" sz="800" dirty="0" err="1" smtClean="0"/>
              <a:t>Golicher</a:t>
            </a:r>
            <a:r>
              <a:rPr lang="en-US" sz="800" dirty="0" smtClean="0"/>
              <a:t> D (2014) Mapping the Diversity of Maize Races in Mexico. </a:t>
            </a:r>
            <a:r>
              <a:rPr lang="en-US" sz="800" dirty="0" err="1" smtClean="0"/>
              <a:t>PLoS</a:t>
            </a:r>
            <a:r>
              <a:rPr lang="en-US" sz="800" dirty="0" smtClean="0"/>
              <a:t> ONE 9(12):e114657</a:t>
            </a:r>
          </a:p>
          <a:p>
            <a:pPr indent="0">
              <a:buNone/>
            </a:pPr>
            <a:r>
              <a:rPr lang="en-US" sz="800" dirty="0" err="1" smtClean="0"/>
              <a:t>Romay</a:t>
            </a:r>
            <a:r>
              <a:rPr lang="en-US" sz="800" dirty="0" smtClean="0"/>
              <a:t> MC, Millard MJ, </a:t>
            </a:r>
            <a:r>
              <a:rPr lang="en-US" sz="800" dirty="0" err="1" smtClean="0"/>
              <a:t>Glaubitz</a:t>
            </a:r>
            <a:r>
              <a:rPr lang="en-US" sz="800" dirty="0" smtClean="0"/>
              <a:t> JC, </a:t>
            </a:r>
            <a:r>
              <a:rPr lang="en-US" sz="800" dirty="0" err="1" smtClean="0"/>
              <a:t>Peiffer</a:t>
            </a:r>
            <a:r>
              <a:rPr lang="en-US" sz="800" dirty="0" smtClean="0"/>
              <a:t> JA, </a:t>
            </a:r>
            <a:r>
              <a:rPr lang="en-US" sz="800" dirty="0" err="1" smtClean="0"/>
              <a:t>Swarts</a:t>
            </a:r>
            <a:r>
              <a:rPr lang="en-US" sz="800" dirty="0" smtClean="0"/>
              <a:t> KL, </a:t>
            </a:r>
            <a:r>
              <a:rPr lang="en-US" sz="800" dirty="0" err="1" smtClean="0"/>
              <a:t>Casstevens</a:t>
            </a:r>
            <a:r>
              <a:rPr lang="en-US" sz="800" dirty="0" smtClean="0"/>
              <a:t> TM, </a:t>
            </a:r>
            <a:r>
              <a:rPr lang="en-US" sz="800" dirty="0" err="1" smtClean="0"/>
              <a:t>Elshire</a:t>
            </a:r>
            <a:r>
              <a:rPr lang="en-US" sz="800" dirty="0" smtClean="0"/>
              <a:t> RJ, Acharya CB, Mitchell SE, Flint-Garcia SA, McMullen MD, Holland JB, </a:t>
            </a:r>
            <a:r>
              <a:rPr lang="en-US" sz="800" dirty="0" err="1" smtClean="0"/>
              <a:t>Bucler</a:t>
            </a:r>
            <a:r>
              <a:rPr lang="en-US" sz="800" dirty="0" smtClean="0"/>
              <a:t> ES, Gardner CA (2013) Comprehensive genotyping of the USA national maize inbred seed bank. Genome </a:t>
            </a:r>
            <a:r>
              <a:rPr lang="en-US" sz="800" dirty="0" err="1" smtClean="0"/>
              <a:t>Biol</a:t>
            </a:r>
            <a:r>
              <a:rPr lang="en-US" sz="800" dirty="0" smtClean="0"/>
              <a:t> 14(6):R55 </a:t>
            </a:r>
          </a:p>
          <a:p>
            <a:pPr indent="0">
              <a:buNone/>
            </a:pPr>
            <a:r>
              <a:rPr lang="en-US" sz="800" dirty="0" smtClean="0"/>
              <a:t>SEMARNAT (2011) </a:t>
            </a:r>
            <a:r>
              <a:rPr lang="en-US" sz="800" dirty="0" err="1" smtClean="0"/>
              <a:t>Manifestación</a:t>
            </a:r>
            <a:r>
              <a:rPr lang="en-US" sz="800" dirty="0" smtClean="0"/>
              <a:t> de </a:t>
            </a:r>
            <a:r>
              <a:rPr lang="en-US" sz="800" dirty="0" err="1" smtClean="0"/>
              <a:t>impacto</a:t>
            </a:r>
            <a:r>
              <a:rPr lang="en-US" sz="800" dirty="0" smtClean="0"/>
              <a:t> </a:t>
            </a:r>
            <a:r>
              <a:rPr lang="en-US" sz="800" dirty="0" err="1" smtClean="0"/>
              <a:t>regulatorio</a:t>
            </a:r>
            <a:r>
              <a:rPr lang="en-US" sz="800" dirty="0" smtClean="0"/>
              <a:t> del </a:t>
            </a:r>
            <a:r>
              <a:rPr lang="en-US" sz="800" dirty="0" err="1" smtClean="0"/>
              <a:t>proyecto</a:t>
            </a:r>
            <a:r>
              <a:rPr lang="en-US" sz="800" dirty="0" smtClean="0"/>
              <a:t> de </a:t>
            </a:r>
            <a:r>
              <a:rPr lang="en-US" sz="800" dirty="0" err="1" smtClean="0"/>
              <a:t>acuerdo</a:t>
            </a:r>
            <a:r>
              <a:rPr lang="en-US" sz="800" dirty="0" smtClean="0"/>
              <a:t> </a:t>
            </a:r>
            <a:r>
              <a:rPr lang="en-US" sz="800" dirty="0" err="1" smtClean="0"/>
              <a:t>por</a:t>
            </a:r>
            <a:r>
              <a:rPr lang="en-US" sz="800" dirty="0" smtClean="0"/>
              <a:t> el que se </a:t>
            </a:r>
            <a:r>
              <a:rPr lang="en-US" sz="800" dirty="0" err="1" smtClean="0"/>
              <a:t>determinan</a:t>
            </a:r>
            <a:r>
              <a:rPr lang="en-US" sz="800" dirty="0" smtClean="0"/>
              <a:t> </a:t>
            </a:r>
            <a:r>
              <a:rPr lang="en-US" sz="800" dirty="0" err="1" smtClean="0"/>
              <a:t>los</a:t>
            </a:r>
            <a:r>
              <a:rPr lang="en-US" sz="800" dirty="0" smtClean="0"/>
              <a:t> </a:t>
            </a:r>
            <a:r>
              <a:rPr lang="en-US" sz="800" dirty="0" err="1" smtClean="0"/>
              <a:t>centros</a:t>
            </a:r>
            <a:r>
              <a:rPr lang="en-US" sz="800" dirty="0" smtClean="0"/>
              <a:t> de </a:t>
            </a:r>
            <a:r>
              <a:rPr lang="en-US" sz="800" dirty="0" err="1" smtClean="0"/>
              <a:t>origen</a:t>
            </a:r>
            <a:r>
              <a:rPr lang="en-US" sz="800" dirty="0" smtClean="0"/>
              <a:t> y </a:t>
            </a:r>
            <a:r>
              <a:rPr lang="en-US" sz="800" dirty="0" err="1" smtClean="0"/>
              <a:t>diversidad</a:t>
            </a:r>
            <a:r>
              <a:rPr lang="en-US" sz="800" dirty="0" smtClean="0"/>
              <a:t> </a:t>
            </a:r>
            <a:r>
              <a:rPr lang="en-US" sz="800" dirty="0" err="1" smtClean="0"/>
              <a:t>genética</a:t>
            </a:r>
            <a:r>
              <a:rPr lang="en-US" sz="800" dirty="0" smtClean="0"/>
              <a:t> del </a:t>
            </a:r>
            <a:r>
              <a:rPr lang="en-US" sz="800" dirty="0" err="1" smtClean="0"/>
              <a:t>maíz</a:t>
            </a:r>
            <a:r>
              <a:rPr lang="en-US" sz="800" dirty="0" smtClean="0"/>
              <a:t> </a:t>
            </a:r>
            <a:r>
              <a:rPr lang="en-US" sz="800" dirty="0" err="1" smtClean="0"/>
              <a:t>en</a:t>
            </a:r>
            <a:r>
              <a:rPr lang="en-US" sz="800" dirty="0" smtClean="0"/>
              <a:t> </a:t>
            </a:r>
            <a:r>
              <a:rPr lang="en-US" sz="800" dirty="0" err="1" smtClean="0"/>
              <a:t>territorio</a:t>
            </a:r>
            <a:r>
              <a:rPr lang="en-US" sz="800" dirty="0" smtClean="0"/>
              <a:t> </a:t>
            </a:r>
            <a:r>
              <a:rPr lang="en-US" sz="800" dirty="0" err="1" smtClean="0"/>
              <a:t>nacional</a:t>
            </a:r>
            <a:r>
              <a:rPr lang="en-US" sz="800" dirty="0" smtClean="0"/>
              <a:t>. </a:t>
            </a:r>
            <a:r>
              <a:rPr lang="en-US" sz="800" dirty="0" err="1" smtClean="0"/>
              <a:t>Contrato</a:t>
            </a:r>
            <a:r>
              <a:rPr lang="en-US" sz="800" dirty="0" smtClean="0"/>
              <a:t> DGSPYRNR-No-002/2011 </a:t>
            </a:r>
          </a:p>
          <a:p>
            <a:pPr indent="0">
              <a:buNone/>
            </a:pPr>
            <a:r>
              <a:rPr lang="en-US" sz="800" dirty="0" smtClean="0"/>
              <a:t>Tapia CG (2015) </a:t>
            </a:r>
            <a:r>
              <a:rPr lang="en-US" sz="800" dirty="0" err="1" smtClean="0"/>
              <a:t>Identificación</a:t>
            </a:r>
            <a:r>
              <a:rPr lang="en-US" sz="800" dirty="0" smtClean="0"/>
              <a:t> de </a:t>
            </a:r>
            <a:r>
              <a:rPr lang="en-US" sz="800" dirty="0" err="1" smtClean="0"/>
              <a:t>áreas</a:t>
            </a:r>
            <a:r>
              <a:rPr lang="en-US" sz="800" dirty="0" smtClean="0"/>
              <a:t> </a:t>
            </a:r>
            <a:r>
              <a:rPr lang="en-US" sz="800" dirty="0" err="1" smtClean="0"/>
              <a:t>prioritarias</a:t>
            </a:r>
            <a:r>
              <a:rPr lang="en-US" sz="800" dirty="0" smtClean="0"/>
              <a:t> para la </a:t>
            </a:r>
            <a:r>
              <a:rPr lang="en-US" sz="800" dirty="0" err="1" smtClean="0"/>
              <a:t>conservación</a:t>
            </a:r>
            <a:r>
              <a:rPr lang="en-US" sz="800" dirty="0" smtClean="0"/>
              <a:t> de </a:t>
            </a:r>
            <a:r>
              <a:rPr lang="en-US" sz="800" dirty="0" err="1" smtClean="0"/>
              <a:t>razas</a:t>
            </a:r>
            <a:r>
              <a:rPr lang="en-US" sz="800" dirty="0" smtClean="0"/>
              <a:t> de </a:t>
            </a:r>
            <a:r>
              <a:rPr lang="en-US" sz="800" dirty="0" err="1" smtClean="0"/>
              <a:t>maíz</a:t>
            </a:r>
            <a:r>
              <a:rPr lang="en-US" sz="800" dirty="0" smtClean="0"/>
              <a:t> </a:t>
            </a:r>
            <a:r>
              <a:rPr lang="en-US" sz="800" dirty="0" err="1" smtClean="0"/>
              <a:t>en</a:t>
            </a:r>
            <a:r>
              <a:rPr lang="en-US" sz="800" dirty="0" smtClean="0"/>
              <a:t> la sierra del Ecuador. </a:t>
            </a:r>
            <a:r>
              <a:rPr lang="en-US" sz="800" dirty="0" err="1" smtClean="0"/>
              <a:t>Ph.D.dissertation</a:t>
            </a:r>
            <a:r>
              <a:rPr lang="en-US" sz="800" dirty="0" smtClean="0"/>
              <a:t>. Universidad </a:t>
            </a:r>
            <a:r>
              <a:rPr lang="en-US" sz="800" dirty="0" err="1" smtClean="0"/>
              <a:t>Politécnica</a:t>
            </a:r>
            <a:r>
              <a:rPr lang="en-US" sz="800" dirty="0" smtClean="0"/>
              <a:t> de Madrid, </a:t>
            </a:r>
            <a:r>
              <a:rPr lang="en-US" sz="800" dirty="0" err="1" smtClean="0"/>
              <a:t>España</a:t>
            </a:r>
            <a:r>
              <a:rPr lang="en-US" sz="800" dirty="0" smtClean="0"/>
              <a:t>. Available at:  http://oa.upm.es/35522/1/CESAR_GUILLERMO_TAPIA_BASTIDAS.pdf. Accessed 12 May 2016</a:t>
            </a:r>
          </a:p>
          <a:p>
            <a:pPr indent="0">
              <a:buNone/>
            </a:pPr>
            <a:r>
              <a:rPr lang="en-US" sz="800" dirty="0" smtClean="0"/>
              <a:t>Timothy DH, </a:t>
            </a:r>
            <a:r>
              <a:rPr lang="en-US" sz="800" dirty="0" err="1" smtClean="0"/>
              <a:t>Hatheway</a:t>
            </a:r>
            <a:r>
              <a:rPr lang="en-US" sz="800" dirty="0" smtClean="0"/>
              <a:t>  WH, Grant UJ, </a:t>
            </a:r>
            <a:r>
              <a:rPr lang="en-US" sz="800" dirty="0" err="1" smtClean="0"/>
              <a:t>Torregroza</a:t>
            </a:r>
            <a:r>
              <a:rPr lang="en-US" sz="800" dirty="0" smtClean="0"/>
              <a:t> CM, </a:t>
            </a:r>
            <a:r>
              <a:rPr lang="en-US" sz="800" dirty="0" err="1" smtClean="0"/>
              <a:t>Sarria</a:t>
            </a:r>
            <a:r>
              <a:rPr lang="en-US" sz="800" dirty="0" smtClean="0"/>
              <a:t> D, Varela AD (1963) Races of Maize in Ecuador. Washington, </a:t>
            </a:r>
            <a:r>
              <a:rPr lang="en-US" sz="800" dirty="0" err="1" smtClean="0"/>
              <a:t>D.C.National</a:t>
            </a:r>
            <a:r>
              <a:rPr lang="en-US" sz="800" dirty="0" smtClean="0"/>
              <a:t> Academy of Sciences</a:t>
            </a:r>
          </a:p>
          <a:p>
            <a:pPr indent="0">
              <a:buNone/>
            </a:pPr>
            <a:r>
              <a:rPr lang="en-US" sz="800" dirty="0" smtClean="0"/>
              <a:t>van </a:t>
            </a:r>
            <a:r>
              <a:rPr lang="en-US" sz="800" dirty="0" err="1" smtClean="0"/>
              <a:t>Heerwaarden</a:t>
            </a:r>
            <a:r>
              <a:rPr lang="en-US" sz="800" dirty="0" smtClean="0"/>
              <a:t> J, </a:t>
            </a:r>
            <a:r>
              <a:rPr lang="en-US" sz="800" dirty="0" err="1" smtClean="0"/>
              <a:t>Doebley</a:t>
            </a:r>
            <a:r>
              <a:rPr lang="en-US" sz="800" dirty="0" smtClean="0"/>
              <a:t> J, Briggs WH, </a:t>
            </a:r>
            <a:r>
              <a:rPr lang="en-US" sz="800" dirty="0" err="1" smtClean="0"/>
              <a:t>Glaubitz</a:t>
            </a:r>
            <a:r>
              <a:rPr lang="en-US" sz="800" dirty="0" smtClean="0"/>
              <a:t> JC, Goodman MM, Sanchez G  JJ, Ross-Ibarra J (2011) Genetic signals of origin, spread, and introgression in a large sample of maize landraces. PNAS 108(3):1088–1092</a:t>
            </a:r>
          </a:p>
          <a:p>
            <a:pPr indent="0">
              <a:buNone/>
            </a:pPr>
            <a:r>
              <a:rPr lang="en-US" sz="800" dirty="0" smtClean="0"/>
              <a:t>van </a:t>
            </a:r>
            <a:r>
              <a:rPr lang="en-US" sz="800" dirty="0" err="1" smtClean="0"/>
              <a:t>Heerwaarden</a:t>
            </a:r>
            <a:r>
              <a:rPr lang="en-US" sz="800" dirty="0" smtClean="0"/>
              <a:t> J, Hufford MB, Ross-Ibarra J (2012) Historical genomics of North American maize. PNAS 109(31):12420–12425 </a:t>
            </a:r>
          </a:p>
          <a:p>
            <a:pPr indent="0">
              <a:buNone/>
            </a:pPr>
            <a:r>
              <a:rPr lang="en-US" sz="800" dirty="0" err="1" smtClean="0"/>
              <a:t>Yánez</a:t>
            </a:r>
            <a:r>
              <a:rPr lang="en-US" sz="800" dirty="0" smtClean="0"/>
              <a:t> G, Zambrano Mendoza JL, </a:t>
            </a:r>
            <a:r>
              <a:rPr lang="en-US" sz="800" dirty="0" err="1" smtClean="0"/>
              <a:t>Caicedo</a:t>
            </a:r>
            <a:r>
              <a:rPr lang="en-US" sz="800" dirty="0" smtClean="0"/>
              <a:t> M, Sánchez A, Heredia C J (2003) </a:t>
            </a:r>
            <a:r>
              <a:rPr lang="en-US" sz="800" dirty="0" err="1" smtClean="0"/>
              <a:t>Catálogo</a:t>
            </a:r>
            <a:r>
              <a:rPr lang="en-US" sz="800" dirty="0" smtClean="0"/>
              <a:t> de </a:t>
            </a:r>
            <a:r>
              <a:rPr lang="en-US" sz="800" dirty="0" err="1" smtClean="0"/>
              <a:t>Recursos</a:t>
            </a:r>
            <a:r>
              <a:rPr lang="en-US" sz="800" dirty="0" smtClean="0"/>
              <a:t> </a:t>
            </a:r>
            <a:r>
              <a:rPr lang="en-US" sz="800" dirty="0" err="1" smtClean="0"/>
              <a:t>Genéticos</a:t>
            </a:r>
            <a:r>
              <a:rPr lang="en-US" sz="800" dirty="0" smtClean="0"/>
              <a:t> de </a:t>
            </a:r>
            <a:r>
              <a:rPr lang="en-US" sz="800" dirty="0" err="1" smtClean="0"/>
              <a:t>Maíces</a:t>
            </a:r>
            <a:r>
              <a:rPr lang="en-US" sz="800" dirty="0" smtClean="0"/>
              <a:t> de </a:t>
            </a:r>
            <a:r>
              <a:rPr lang="en-US" sz="800" dirty="0" err="1" smtClean="0"/>
              <a:t>Altura</a:t>
            </a:r>
            <a:r>
              <a:rPr lang="en-US" sz="800" dirty="0" smtClean="0"/>
              <a:t> </a:t>
            </a:r>
            <a:r>
              <a:rPr lang="en-US" sz="800" dirty="0" err="1" smtClean="0"/>
              <a:t>Ecuatorianos</a:t>
            </a:r>
            <a:r>
              <a:rPr lang="en-US" sz="800" dirty="0" smtClean="0"/>
              <a:t>. Ecuador: INIAP</a:t>
            </a:r>
          </a:p>
          <a:p>
            <a:pPr indent="0">
              <a:buNone/>
            </a:pPr>
            <a:r>
              <a:rPr lang="en-US" sz="800" dirty="0" smtClean="0"/>
              <a:t>You L, Wood-</a:t>
            </a:r>
            <a:r>
              <a:rPr lang="en-US" sz="800" dirty="0" err="1" smtClean="0"/>
              <a:t>Sichra</a:t>
            </a:r>
            <a:r>
              <a:rPr lang="en-US" sz="800" dirty="0" smtClean="0"/>
              <a:t> U, Fritz S, </a:t>
            </a:r>
            <a:r>
              <a:rPr lang="en-US" sz="800" dirty="0" err="1" smtClean="0"/>
              <a:t>Guo</a:t>
            </a:r>
            <a:r>
              <a:rPr lang="en-US" sz="800" dirty="0" smtClean="0"/>
              <a:t> Z, See L, Koo J (2014) Spatial production allocation model (SPAM) 2005 v2.0. Available at: http://mapspam.info. Accessed 10 March 2016</a:t>
            </a:r>
          </a:p>
          <a:p>
            <a:pPr indent="0">
              <a:buNone/>
            </a:pPr>
            <a:endParaRPr lang="en-US" sz="800" dirty="0" smtClean="0"/>
          </a:p>
          <a:p>
            <a:pPr indent="0">
              <a:buNone/>
            </a:pPr>
            <a:endParaRPr lang="en-US" sz="800" dirty="0" smtClean="0"/>
          </a:p>
          <a:p>
            <a:pPr indent="0">
              <a:buNone/>
            </a:pPr>
            <a:endParaRPr lang="en-US" sz="800" dirty="0" smtClean="0"/>
          </a:p>
          <a:p>
            <a:pPr indent="0">
              <a:buNone/>
            </a:pPr>
            <a:endParaRPr lang="en-US" sz="800" dirty="0" smtClean="0"/>
          </a:p>
          <a:p>
            <a:pPr indent="0">
              <a:buNone/>
            </a:pPr>
            <a:endParaRPr lang="en-US" sz="800" dirty="0" smtClean="0"/>
          </a:p>
          <a:p>
            <a:pPr indent="0">
              <a:buNone/>
            </a:pPr>
            <a:endParaRPr lang="en-US" sz="800" dirty="0" smtClean="0"/>
          </a:p>
          <a:p>
            <a:endParaRPr lang="en-US" sz="800" dirty="0"/>
          </a:p>
        </p:txBody>
      </p:sp>
    </p:spTree>
    <p:extLst>
      <p:ext uri="{BB962C8B-B14F-4D97-AF65-F5344CB8AC3E}">
        <p14:creationId xmlns:p14="http://schemas.microsoft.com/office/powerpoint/2010/main" val="32584766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5" name="Shape 245"/>
          <p:cNvSpPr txBox="1"/>
          <p:nvPr/>
        </p:nvSpPr>
        <p:spPr>
          <a:xfrm>
            <a:off x="2643500" y="147849"/>
            <a:ext cx="3810381"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800000"/>
              </a:buClr>
              <a:buSzPct val="25000"/>
              <a:buFont typeface="Calibri"/>
              <a:buNone/>
            </a:pPr>
            <a:r>
              <a:rPr lang="en-US" sz="3600" b="0" i="0" u="none" strike="noStrike" cap="none" baseline="0" dirty="0" smtClean="0">
                <a:solidFill>
                  <a:srgbClr val="800000"/>
                </a:solidFill>
                <a:latin typeface="Calibri"/>
                <a:ea typeface="Calibri"/>
                <a:cs typeface="Calibri"/>
                <a:sym typeface="Calibri"/>
              </a:rPr>
              <a:t>Thank</a:t>
            </a:r>
            <a:r>
              <a:rPr lang="en-US" sz="3600" b="0" i="0" u="none" strike="noStrike" cap="none" dirty="0" smtClean="0">
                <a:solidFill>
                  <a:srgbClr val="800000"/>
                </a:solidFill>
                <a:latin typeface="Calibri"/>
                <a:ea typeface="Calibri"/>
                <a:cs typeface="Calibri"/>
                <a:sym typeface="Calibri"/>
              </a:rPr>
              <a:t> you!</a:t>
            </a:r>
            <a:endParaRPr lang="en-US" sz="3600" b="0" i="0" u="none" strike="noStrike" cap="none" baseline="0" dirty="0">
              <a:solidFill>
                <a:srgbClr val="800000"/>
              </a:solidFill>
              <a:latin typeface="Calibri"/>
              <a:ea typeface="Calibri"/>
              <a:cs typeface="Calibri"/>
              <a:sym typeface="Calibri"/>
            </a:endParaRPr>
          </a:p>
        </p:txBody>
      </p:sp>
      <p:pic>
        <p:nvPicPr>
          <p:cNvPr id="5122" name="Picture 2" descr="C:\Users\eurquiza\Downloads\EHX0265 Zea may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290" y="1097774"/>
            <a:ext cx="7620000" cy="5346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análisis de riesgo\PMyCRG\Valoracion de la agrobiodiversidad\TEEB\Recta final\FINALES\Annexes\Annex 3  Spatial analysis and mapping\Objective 1\World\Map6_World.jp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144698" y="1579833"/>
            <a:ext cx="4896000" cy="3463177"/>
          </a:xfrm>
          <a:prstGeom prst="rect">
            <a:avLst/>
          </a:prstGeom>
          <a:noFill/>
          <a:extLst>
            <a:ext uri="{909E8E84-426E-40DD-AFC4-6F175D3DCCD1}">
              <a14:hiddenFill xmlns:a14="http://schemas.microsoft.com/office/drawing/2010/main">
                <a:solidFill>
                  <a:srgbClr val="FFFFFF"/>
                </a:solidFill>
              </a14:hiddenFill>
            </a:ext>
          </a:extLst>
        </p:spPr>
      </p:pic>
      <p:sp>
        <p:nvSpPr>
          <p:cNvPr id="5" name="Shape 131"/>
          <p:cNvSpPr txBox="1"/>
          <p:nvPr/>
        </p:nvSpPr>
        <p:spPr>
          <a:xfrm>
            <a:off x="1612454" y="14655"/>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000" b="1" i="0" u="none" strike="noStrike" cap="none" baseline="0" dirty="0" smtClean="0">
                <a:solidFill>
                  <a:srgbClr val="632423"/>
                </a:solidFill>
                <a:latin typeface="Calibri"/>
                <a:ea typeface="Calibri"/>
                <a:cs typeface="Calibri"/>
                <a:sym typeface="Calibri"/>
              </a:rPr>
              <a:t>Smallholder</a:t>
            </a:r>
            <a:r>
              <a:rPr lang="en-US" sz="2000" b="1" i="0" u="none" strike="noStrike" cap="none" dirty="0" smtClean="0">
                <a:solidFill>
                  <a:srgbClr val="632423"/>
                </a:solidFill>
                <a:latin typeface="Calibri"/>
                <a:ea typeface="Calibri"/>
                <a:cs typeface="Calibri"/>
                <a:sym typeface="Calibri"/>
              </a:rPr>
              <a:t> </a:t>
            </a:r>
            <a:r>
              <a:rPr lang="en-US" sz="2000" b="1" i="0" u="none" strike="noStrike" cap="none" baseline="0" dirty="0" smtClean="0">
                <a:solidFill>
                  <a:srgbClr val="632423"/>
                </a:solidFill>
                <a:latin typeface="Calibri"/>
                <a:ea typeface="Calibri"/>
                <a:cs typeface="Calibri"/>
                <a:sym typeface="Calibri"/>
              </a:rPr>
              <a:t>maize</a:t>
            </a:r>
            <a:r>
              <a:rPr lang="en-US" sz="2000" b="1" i="0" u="none" strike="noStrike" cap="none" dirty="0" smtClean="0">
                <a:solidFill>
                  <a:srgbClr val="632423"/>
                </a:solidFill>
                <a:latin typeface="Calibri"/>
                <a:ea typeface="Calibri"/>
                <a:cs typeface="Calibri"/>
                <a:sym typeface="Calibri"/>
              </a:rPr>
              <a:t> systems</a:t>
            </a:r>
            <a:endParaRPr lang="en-US" sz="2000" b="1" i="0" u="none" strike="noStrike" cap="none" baseline="0" dirty="0">
              <a:solidFill>
                <a:srgbClr val="632423"/>
              </a:solidFill>
              <a:latin typeface="Calibri"/>
              <a:ea typeface="Calibri"/>
              <a:cs typeface="Calibri"/>
              <a:sym typeface="Calibri"/>
            </a:endParaRPr>
          </a:p>
        </p:txBody>
      </p:sp>
      <p:sp>
        <p:nvSpPr>
          <p:cNvPr id="4" name="3 CuadroTexto"/>
          <p:cNvSpPr txBox="1"/>
          <p:nvPr/>
        </p:nvSpPr>
        <p:spPr>
          <a:xfrm>
            <a:off x="160331" y="854798"/>
            <a:ext cx="8492461" cy="523220"/>
          </a:xfrm>
          <a:prstGeom prst="rect">
            <a:avLst/>
          </a:prstGeom>
          <a:noFill/>
        </p:spPr>
        <p:txBody>
          <a:bodyPr wrap="square" rtlCol="0">
            <a:spAutoFit/>
          </a:bodyPr>
          <a:lstStyle/>
          <a:p>
            <a:r>
              <a:rPr lang="en-US" dirty="0" smtClean="0">
                <a:latin typeface="Calibri" panose="020F0502020204030204" pitchFamily="34" charset="0"/>
              </a:rPr>
              <a:t>Defined as subsistence or semi-subsistence </a:t>
            </a:r>
            <a:r>
              <a:rPr lang="en-US" dirty="0">
                <a:latin typeface="Calibri" panose="020F0502020204030204" pitchFamily="34" charset="0"/>
              </a:rPr>
              <a:t>oriented production units in which either part or all of </a:t>
            </a:r>
            <a:r>
              <a:rPr lang="en-US" dirty="0" smtClean="0">
                <a:latin typeface="Calibri" panose="020F0502020204030204" pitchFamily="34" charset="0"/>
              </a:rPr>
              <a:t>the agricultural </a:t>
            </a:r>
            <a:r>
              <a:rPr lang="en-US" dirty="0">
                <a:latin typeface="Calibri" panose="020F0502020204030204" pitchFamily="34" charset="0"/>
              </a:rPr>
              <a:t>production is consumed directly by the household, as food or in other uses (</a:t>
            </a:r>
            <a:r>
              <a:rPr lang="en-US" i="1" dirty="0">
                <a:latin typeface="Calibri" panose="020F0502020204030204" pitchFamily="34" charset="0"/>
              </a:rPr>
              <a:t>e.g.</a:t>
            </a:r>
            <a:r>
              <a:rPr lang="en-US" dirty="0">
                <a:latin typeface="Calibri" panose="020F0502020204030204" pitchFamily="34" charset="0"/>
              </a:rPr>
              <a:t> </a:t>
            </a:r>
            <a:r>
              <a:rPr lang="en-US" dirty="0" smtClean="0">
                <a:latin typeface="Calibri" panose="020F0502020204030204" pitchFamily="34" charset="0"/>
              </a:rPr>
              <a:t>feed, construction</a:t>
            </a:r>
            <a:r>
              <a:rPr lang="en-US" dirty="0">
                <a:latin typeface="Calibri" panose="020F0502020204030204" pitchFamily="34" charset="0"/>
              </a:rPr>
              <a:t>).</a:t>
            </a:r>
          </a:p>
        </p:txBody>
      </p:sp>
      <p:sp>
        <p:nvSpPr>
          <p:cNvPr id="6" name="5 CuadroTexto"/>
          <p:cNvSpPr txBox="1"/>
          <p:nvPr/>
        </p:nvSpPr>
        <p:spPr>
          <a:xfrm>
            <a:off x="160331" y="1579833"/>
            <a:ext cx="3890234" cy="2031325"/>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Defining characteristics</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Medium to high intraspecific and interspecific diversity</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High genetic diversity of crops</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Rely on family labor and on culturally acquired knowledge to manage ecosystem services underlying farm productivity</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Rely on seed saving and seed exchange</a:t>
            </a:r>
          </a:p>
        </p:txBody>
      </p:sp>
      <p:sp>
        <p:nvSpPr>
          <p:cNvPr id="9" name="8 CuadroTexto"/>
          <p:cNvSpPr txBox="1"/>
          <p:nvPr/>
        </p:nvSpPr>
        <p:spPr>
          <a:xfrm>
            <a:off x="160331" y="4006599"/>
            <a:ext cx="3890234" cy="2462213"/>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Geo-climatic context</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Mean annual temperature (M=21.9, 11-30 °C)</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Annual precipitation (M= 1319, 16-2945 mm)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Evapotranspiration rates (M=1337, 588-2096 mm)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Altitude (M=415, -223-2003 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Slope index (M=87, 3.2-100)</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Dominant soils: </a:t>
            </a:r>
            <a:r>
              <a:rPr lang="en-US" dirty="0" err="1" smtClean="0">
                <a:solidFill>
                  <a:schemeClr val="tx1"/>
                </a:solidFill>
                <a:latin typeface="Calibri" panose="020F0502020204030204" pitchFamily="34" charset="0"/>
              </a:rPr>
              <a:t>Ferrosols</a:t>
            </a:r>
            <a:r>
              <a:rPr lang="en-US" dirty="0" smtClean="0">
                <a:solidFill>
                  <a:schemeClr val="tx1"/>
                </a:solidFill>
                <a:latin typeface="Calibri" panose="020F0502020204030204" pitchFamily="34" charset="0"/>
              </a:rPr>
              <a:t> (13.86%),</a:t>
            </a:r>
          </a:p>
          <a:p>
            <a:pPr marL="285750" indent="-285750">
              <a:buFont typeface="Arial" panose="020B0604020202020204" pitchFamily="34" charset="0"/>
              <a:buChar char="•"/>
            </a:pPr>
            <a:r>
              <a:rPr lang="en-US" dirty="0" err="1">
                <a:solidFill>
                  <a:schemeClr val="tx1"/>
                </a:solidFill>
                <a:latin typeface="Calibri" panose="020F0502020204030204" pitchFamily="34" charset="0"/>
              </a:rPr>
              <a:t>A</a:t>
            </a:r>
            <a:r>
              <a:rPr lang="en-US" dirty="0" err="1" smtClean="0">
                <a:solidFill>
                  <a:schemeClr val="tx1"/>
                </a:solidFill>
                <a:latin typeface="Calibri" panose="020F0502020204030204" pitchFamily="34" charset="0"/>
              </a:rPr>
              <a:t>crisols</a:t>
            </a:r>
            <a:r>
              <a:rPr lang="en-US" dirty="0" smtClean="0">
                <a:solidFill>
                  <a:schemeClr val="tx1"/>
                </a:solidFill>
                <a:latin typeface="Calibri" panose="020F0502020204030204" pitchFamily="34" charset="0"/>
              </a:rPr>
              <a:t> (11.6%), </a:t>
            </a:r>
            <a:r>
              <a:rPr lang="en-US" dirty="0" err="1">
                <a:solidFill>
                  <a:schemeClr val="tx1"/>
                </a:solidFill>
                <a:latin typeface="Calibri" panose="020F0502020204030204" pitchFamily="34" charset="0"/>
              </a:rPr>
              <a:t>L</a:t>
            </a:r>
            <a:r>
              <a:rPr lang="en-US" dirty="0" err="1" smtClean="0">
                <a:solidFill>
                  <a:schemeClr val="tx1"/>
                </a:solidFill>
                <a:latin typeface="Calibri" panose="020F0502020204030204" pitchFamily="34" charset="0"/>
              </a:rPr>
              <a:t>eptosols</a:t>
            </a:r>
            <a:r>
              <a:rPr lang="en-US" dirty="0" smtClean="0">
                <a:solidFill>
                  <a:schemeClr val="tx1"/>
                </a:solidFill>
                <a:latin typeface="Calibri" panose="020F0502020204030204" pitchFamily="34" charset="0"/>
              </a:rPr>
              <a:t> (11.14%), </a:t>
            </a:r>
            <a:r>
              <a:rPr lang="en-US" dirty="0" err="1">
                <a:solidFill>
                  <a:schemeClr val="tx1"/>
                </a:solidFill>
                <a:latin typeface="Calibri" panose="020F0502020204030204" pitchFamily="34" charset="0"/>
              </a:rPr>
              <a:t>C</a:t>
            </a:r>
            <a:r>
              <a:rPr lang="en-US" dirty="0" err="1" smtClean="0">
                <a:solidFill>
                  <a:schemeClr val="tx1"/>
                </a:solidFill>
                <a:latin typeface="Calibri" panose="020F0502020204030204" pitchFamily="34" charset="0"/>
              </a:rPr>
              <a:t>ambisols</a:t>
            </a:r>
            <a:r>
              <a:rPr lang="en-US" dirty="0" smtClean="0">
                <a:solidFill>
                  <a:schemeClr val="tx1"/>
                </a:solidFill>
                <a:latin typeface="Calibri" panose="020F0502020204030204" pitchFamily="34" charset="0"/>
              </a:rPr>
              <a:t> (9.86%) and </a:t>
            </a:r>
            <a:r>
              <a:rPr lang="en-US" dirty="0" err="1">
                <a:solidFill>
                  <a:schemeClr val="tx1"/>
                </a:solidFill>
                <a:latin typeface="Calibri" panose="020F0502020204030204" pitchFamily="34" charset="0"/>
              </a:rPr>
              <a:t>A</a:t>
            </a:r>
            <a:r>
              <a:rPr lang="en-US" dirty="0" err="1" smtClean="0">
                <a:solidFill>
                  <a:schemeClr val="tx1"/>
                </a:solidFill>
                <a:latin typeface="Calibri" panose="020F0502020204030204" pitchFamily="34" charset="0"/>
              </a:rPr>
              <a:t>renosols</a:t>
            </a:r>
            <a:r>
              <a:rPr lang="en-US" dirty="0" smtClean="0">
                <a:solidFill>
                  <a:schemeClr val="tx1"/>
                </a:solidFill>
                <a:latin typeface="Calibri" panose="020F0502020204030204" pitchFamily="34" charset="0"/>
              </a:rPr>
              <a:t> (9.24%)</a:t>
            </a:r>
          </a:p>
        </p:txBody>
      </p:sp>
      <p:sp>
        <p:nvSpPr>
          <p:cNvPr id="7" name="6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3.1</a:t>
            </a:r>
            <a:endParaRPr lang="en-US" sz="1800" b="1" dirty="0">
              <a:solidFill>
                <a:srgbClr val="663300"/>
              </a:solidFill>
              <a:latin typeface="Calibri" panose="020F0502020204030204" pitchFamily="34" charset="0"/>
            </a:endParaRPr>
          </a:p>
        </p:txBody>
      </p:sp>
    </p:spTree>
    <p:extLst>
      <p:ext uri="{BB962C8B-B14F-4D97-AF65-F5344CB8AC3E}">
        <p14:creationId xmlns:p14="http://schemas.microsoft.com/office/powerpoint/2010/main" val="4002838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31"/>
          <p:cNvSpPr txBox="1"/>
          <p:nvPr/>
        </p:nvSpPr>
        <p:spPr>
          <a:xfrm>
            <a:off x="1612454" y="0"/>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000" b="1" dirty="0" smtClean="0">
                <a:solidFill>
                  <a:srgbClr val="632423"/>
                </a:solidFill>
                <a:latin typeface="Calibri"/>
                <a:ea typeface="Calibri"/>
                <a:cs typeface="Calibri"/>
                <a:sym typeface="Calibri"/>
              </a:rPr>
              <a:t>Intensive</a:t>
            </a:r>
            <a:r>
              <a:rPr lang="en-US" sz="2000" b="1" i="0" u="none" strike="noStrike" cap="none" dirty="0" smtClean="0">
                <a:solidFill>
                  <a:srgbClr val="632423"/>
                </a:solidFill>
                <a:latin typeface="Calibri"/>
                <a:ea typeface="Calibri"/>
                <a:cs typeface="Calibri"/>
                <a:sym typeface="Calibri"/>
              </a:rPr>
              <a:t> </a:t>
            </a:r>
            <a:r>
              <a:rPr lang="en-US" sz="2000" b="1" i="0" u="none" strike="noStrike" cap="none" baseline="0" dirty="0" smtClean="0">
                <a:solidFill>
                  <a:srgbClr val="632423"/>
                </a:solidFill>
                <a:latin typeface="Calibri"/>
                <a:ea typeface="Calibri"/>
                <a:cs typeface="Calibri"/>
                <a:sym typeface="Calibri"/>
              </a:rPr>
              <a:t>maize</a:t>
            </a:r>
            <a:r>
              <a:rPr lang="en-US" sz="2000" b="1" i="0" u="none" strike="noStrike" cap="none" dirty="0" smtClean="0">
                <a:solidFill>
                  <a:srgbClr val="632423"/>
                </a:solidFill>
                <a:latin typeface="Calibri"/>
                <a:ea typeface="Calibri"/>
                <a:cs typeface="Calibri"/>
                <a:sym typeface="Calibri"/>
              </a:rPr>
              <a:t> systems: </a:t>
            </a:r>
            <a:r>
              <a:rPr lang="en-US" sz="2000" b="1" i="0" u="none" strike="noStrike" cap="none" dirty="0" err="1" smtClean="0">
                <a:solidFill>
                  <a:srgbClr val="632423"/>
                </a:solidFill>
                <a:latin typeface="Calibri"/>
                <a:ea typeface="Calibri"/>
                <a:cs typeface="Calibri"/>
                <a:sym typeface="Calibri"/>
              </a:rPr>
              <a:t>Rainfed</a:t>
            </a:r>
            <a:endParaRPr lang="en-US" sz="2000" b="1" i="0" u="none" strike="noStrike" cap="none" dirty="0" smtClean="0">
              <a:solidFill>
                <a:srgbClr val="632423"/>
              </a:solidFill>
              <a:latin typeface="Calibri"/>
              <a:ea typeface="Calibri"/>
              <a:cs typeface="Calibri"/>
              <a:sym typeface="Calibri"/>
            </a:endParaRPr>
          </a:p>
        </p:txBody>
      </p:sp>
      <p:pic>
        <p:nvPicPr>
          <p:cNvPr id="6" name="Picture 2" descr="N:\análisis de riesgo\PMyCRG\Valoracion de la agrobiodiversidad\TEEB\Recta final\FINALES\Annexes\Annex 3  Spatial analysis and mapping\Objective 1\World\Map5_World.jp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3977654" y="1258858"/>
            <a:ext cx="5057836" cy="3577652"/>
          </a:xfrm>
          <a:prstGeom prst="rect">
            <a:avLst/>
          </a:prstGeom>
          <a:noFill/>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280454" y="617177"/>
            <a:ext cx="8164299" cy="307777"/>
          </a:xfrm>
          <a:prstGeom prst="rect">
            <a:avLst/>
          </a:prstGeom>
          <a:noFill/>
        </p:spPr>
        <p:txBody>
          <a:bodyPr wrap="square" rtlCol="0">
            <a:spAutoFit/>
          </a:bodyPr>
          <a:lstStyle/>
          <a:p>
            <a:r>
              <a:rPr lang="en-US" dirty="0"/>
              <a:t>Defined as </a:t>
            </a:r>
            <a:r>
              <a:rPr lang="en-US" dirty="0" smtClean="0"/>
              <a:t>fully commercially-oriented production units whose </a:t>
            </a:r>
            <a:r>
              <a:rPr lang="en-US" dirty="0"/>
              <a:t>main focus lies in maximizing profit</a:t>
            </a:r>
            <a:r>
              <a:rPr lang="en-US" dirty="0" smtClean="0"/>
              <a:t>.</a:t>
            </a:r>
            <a:endParaRPr lang="en-US" dirty="0"/>
          </a:p>
        </p:txBody>
      </p:sp>
      <p:sp>
        <p:nvSpPr>
          <p:cNvPr id="8" name="7 CuadroTexto"/>
          <p:cNvSpPr txBox="1"/>
          <p:nvPr/>
        </p:nvSpPr>
        <p:spPr>
          <a:xfrm>
            <a:off x="162199" y="1258858"/>
            <a:ext cx="3521146" cy="2462213"/>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Defining characteristics</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Low to very low inter and intraspecific diversity </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Poor genetic variability of crops</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Depend on commercial seed supply</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Fully mechanized units</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Control of production factors: genetic </a:t>
            </a:r>
            <a:r>
              <a:rPr lang="en-US" dirty="0" smtClean="0">
                <a:latin typeface="Calibri" panose="020F0502020204030204" pitchFamily="34" charset="0"/>
              </a:rPr>
              <a:t>makeup of seeds, nutrient input, control of weeds, pests, diseases and water </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Farms with large to very large area</a:t>
            </a:r>
            <a:endParaRPr lang="en-US" dirty="0">
              <a:solidFill>
                <a:schemeClr val="tx1"/>
              </a:solidFill>
              <a:latin typeface="Calibri" panose="020F0502020204030204" pitchFamily="34" charset="0"/>
            </a:endParaRPr>
          </a:p>
        </p:txBody>
      </p:sp>
      <p:sp>
        <p:nvSpPr>
          <p:cNvPr id="9" name="8 CuadroTexto"/>
          <p:cNvSpPr txBox="1"/>
          <p:nvPr/>
        </p:nvSpPr>
        <p:spPr>
          <a:xfrm>
            <a:off x="280454" y="3874482"/>
            <a:ext cx="3521146" cy="307777"/>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Geo-climatic context</a:t>
            </a:r>
            <a:r>
              <a:rPr lang="en-US" dirty="0" smtClean="0">
                <a:solidFill>
                  <a:schemeClr val="tx1"/>
                </a:solidFill>
                <a:latin typeface="Calibri" panose="020F0502020204030204" pitchFamily="34" charset="0"/>
              </a:rPr>
              <a:t> </a:t>
            </a:r>
          </a:p>
        </p:txBody>
      </p:sp>
      <p:sp>
        <p:nvSpPr>
          <p:cNvPr id="12" name="11 Rectángulo"/>
          <p:cNvSpPr/>
          <p:nvPr/>
        </p:nvSpPr>
        <p:spPr>
          <a:xfrm>
            <a:off x="162199" y="4379297"/>
            <a:ext cx="3757656" cy="2031325"/>
          </a:xfrm>
          <a:prstGeom prst="rect">
            <a:avLst/>
          </a:prstGeom>
        </p:spPr>
        <p:txBody>
          <a:bodyPr wrap="square">
            <a:spAutoFit/>
          </a:bodyPr>
          <a:lstStyle/>
          <a:p>
            <a:pPr marL="285750" indent="-285750">
              <a:buFont typeface="Arial" panose="020B0604020202020204" pitchFamily="34" charset="0"/>
              <a:buChar char="•"/>
            </a:pPr>
            <a:r>
              <a:rPr lang="en-US" dirty="0">
                <a:solidFill>
                  <a:schemeClr val="tx1"/>
                </a:solidFill>
                <a:latin typeface="Calibri" panose="020F0502020204030204" pitchFamily="34" charset="0"/>
              </a:rPr>
              <a:t>Mean annual temperature (</a:t>
            </a:r>
            <a:r>
              <a:rPr lang="en-US" dirty="0" smtClean="0">
                <a:solidFill>
                  <a:schemeClr val="tx1"/>
                </a:solidFill>
                <a:latin typeface="Calibri" panose="020F0502020204030204" pitchFamily="34" charset="0"/>
              </a:rPr>
              <a:t>M=11, -2.8-28.4°C</a:t>
            </a:r>
            <a:r>
              <a:rPr lang="en-US" dirty="0">
                <a:solidFill>
                  <a:schemeClr val="tx1"/>
                </a:solidFill>
                <a:latin typeface="Calibri" panose="020F0502020204030204" pitchFamily="34" charset="0"/>
              </a:rPr>
              <a:t>)</a:t>
            </a:r>
          </a:p>
          <a:p>
            <a:pPr marL="285750" indent="-285750">
              <a:buFont typeface="Arial" panose="020B0604020202020204" pitchFamily="34" charset="0"/>
              <a:buChar char="•"/>
            </a:pPr>
            <a:r>
              <a:rPr lang="en-US" dirty="0">
                <a:solidFill>
                  <a:schemeClr val="tx1"/>
                </a:solidFill>
                <a:latin typeface="Calibri" panose="020F0502020204030204" pitchFamily="34" charset="0"/>
              </a:rPr>
              <a:t>Annual precipitation </a:t>
            </a:r>
            <a:r>
              <a:rPr lang="en-US" dirty="0" smtClean="0">
                <a:solidFill>
                  <a:schemeClr val="tx1"/>
                </a:solidFill>
                <a:latin typeface="Calibri" panose="020F0502020204030204" pitchFamily="34" charset="0"/>
              </a:rPr>
              <a:t>(</a:t>
            </a:r>
            <a:r>
              <a:rPr lang="en-US" dirty="0">
                <a:solidFill>
                  <a:schemeClr val="tx1"/>
                </a:solidFill>
                <a:latin typeface="Calibri" panose="020F0502020204030204" pitchFamily="34" charset="0"/>
              </a:rPr>
              <a:t>M=892, 29-1866 </a:t>
            </a:r>
            <a:r>
              <a:rPr lang="en-US" dirty="0" smtClean="0">
                <a:solidFill>
                  <a:schemeClr val="tx1"/>
                </a:solidFill>
                <a:latin typeface="Calibri" panose="020F0502020204030204" pitchFamily="34" charset="0"/>
              </a:rPr>
              <a:t>mm)</a:t>
            </a:r>
            <a:endParaRPr lang="en-US" dirty="0">
              <a:solidFill>
                <a:schemeClr val="tx1"/>
              </a:solidFill>
              <a:latin typeface="Calibri" panose="020F0502020204030204" pitchFamily="34" charset="0"/>
            </a:endParaRPr>
          </a:p>
          <a:p>
            <a:pPr marL="285750" indent="-285750">
              <a:buFont typeface="Arial" panose="020B0604020202020204" pitchFamily="34" charset="0"/>
              <a:buChar char="•"/>
            </a:pPr>
            <a:r>
              <a:rPr lang="en-US" dirty="0">
                <a:solidFill>
                  <a:schemeClr val="tx1"/>
                </a:solidFill>
                <a:latin typeface="Calibri" panose="020F0502020204030204" pitchFamily="34" charset="0"/>
              </a:rPr>
              <a:t>Evapotranspiration rates (</a:t>
            </a:r>
            <a:r>
              <a:rPr lang="en-US" dirty="0" smtClean="0">
                <a:solidFill>
                  <a:schemeClr val="tx1"/>
                </a:solidFill>
                <a:latin typeface="Calibri" panose="020F0502020204030204" pitchFamily="34" charset="0"/>
              </a:rPr>
              <a:t>M=894, 496-1689 </a:t>
            </a:r>
            <a:r>
              <a:rPr lang="en-US" dirty="0">
                <a:solidFill>
                  <a:schemeClr val="tx1"/>
                </a:solidFill>
                <a:latin typeface="Calibri" panose="020F0502020204030204" pitchFamily="34" charset="0"/>
              </a:rPr>
              <a:t>mm)</a:t>
            </a:r>
          </a:p>
          <a:p>
            <a:pPr marL="285750" indent="-285750">
              <a:buFont typeface="Arial" panose="020B0604020202020204" pitchFamily="34" charset="0"/>
              <a:buChar char="•"/>
            </a:pPr>
            <a:r>
              <a:rPr lang="en-US" dirty="0">
                <a:solidFill>
                  <a:schemeClr val="tx1"/>
                </a:solidFill>
                <a:latin typeface="Calibri" panose="020F0502020204030204" pitchFamily="34" charset="0"/>
              </a:rPr>
              <a:t>Altitude (</a:t>
            </a:r>
            <a:r>
              <a:rPr lang="en-US" dirty="0" smtClean="0">
                <a:solidFill>
                  <a:schemeClr val="tx1"/>
                </a:solidFill>
                <a:latin typeface="Calibri" panose="020F0502020204030204" pitchFamily="34" charset="0"/>
              </a:rPr>
              <a:t>M=231, </a:t>
            </a:r>
            <a:r>
              <a:rPr lang="en-US" dirty="0">
                <a:solidFill>
                  <a:schemeClr val="tx1"/>
                </a:solidFill>
                <a:latin typeface="Calibri" panose="020F0502020204030204" pitchFamily="34" charset="0"/>
              </a:rPr>
              <a:t>-</a:t>
            </a:r>
            <a:r>
              <a:rPr lang="en-US" dirty="0" smtClean="0">
                <a:solidFill>
                  <a:schemeClr val="tx1"/>
                </a:solidFill>
                <a:latin typeface="Calibri" panose="020F0502020204030204" pitchFamily="34" charset="0"/>
              </a:rPr>
              <a:t>239-776 </a:t>
            </a:r>
            <a:r>
              <a:rPr lang="en-US" dirty="0">
                <a:solidFill>
                  <a:schemeClr val="tx1"/>
                </a:solidFill>
                <a:latin typeface="Calibri" panose="020F0502020204030204" pitchFamily="34" charset="0"/>
              </a:rPr>
              <a:t>m)</a:t>
            </a:r>
          </a:p>
          <a:p>
            <a:pPr marL="285750" indent="-285750">
              <a:buFont typeface="Arial" panose="020B0604020202020204" pitchFamily="34" charset="0"/>
              <a:buChar char="•"/>
            </a:pPr>
            <a:r>
              <a:rPr lang="en-US" dirty="0">
                <a:solidFill>
                  <a:schemeClr val="tx1"/>
                </a:solidFill>
                <a:latin typeface="Calibri" panose="020F0502020204030204" pitchFamily="34" charset="0"/>
              </a:rPr>
              <a:t>Slope index (</a:t>
            </a:r>
            <a:r>
              <a:rPr lang="en-US" dirty="0" smtClean="0">
                <a:solidFill>
                  <a:schemeClr val="tx1"/>
                </a:solidFill>
                <a:latin typeface="Calibri" panose="020F0502020204030204" pitchFamily="34" charset="0"/>
              </a:rPr>
              <a:t>M=93, 77-100</a:t>
            </a:r>
            <a:r>
              <a:rPr lang="en-US" dirty="0">
                <a:solidFill>
                  <a:schemeClr val="tx1"/>
                </a:solidFill>
                <a:latin typeface="Calibri" panose="020F0502020204030204" pitchFamily="34" charset="0"/>
              </a:rPr>
              <a:t>)</a:t>
            </a:r>
          </a:p>
          <a:p>
            <a:pPr marL="285750" indent="-285750">
              <a:buFont typeface="Arial" panose="020B0604020202020204" pitchFamily="34" charset="0"/>
              <a:buChar char="•"/>
            </a:pPr>
            <a:r>
              <a:rPr lang="en-US" dirty="0">
                <a:solidFill>
                  <a:schemeClr val="tx1"/>
                </a:solidFill>
                <a:latin typeface="Calibri" panose="020F0502020204030204" pitchFamily="34" charset="0"/>
              </a:rPr>
              <a:t>Dominant </a:t>
            </a:r>
            <a:r>
              <a:rPr lang="en-US" dirty="0" smtClean="0">
                <a:solidFill>
                  <a:schemeClr val="tx1"/>
                </a:solidFill>
                <a:latin typeface="Calibri" panose="020F0502020204030204" pitchFamily="34" charset="0"/>
              </a:rPr>
              <a:t>soils: </a:t>
            </a:r>
            <a:r>
              <a:rPr lang="en-US" dirty="0" err="1" smtClean="0">
                <a:solidFill>
                  <a:schemeClr val="tx1"/>
                </a:solidFill>
                <a:latin typeface="Calibri" panose="020F0502020204030204" pitchFamily="34" charset="0"/>
              </a:rPr>
              <a:t>Phaeozems</a:t>
            </a:r>
            <a:r>
              <a:rPr lang="en-US" dirty="0" smtClean="0">
                <a:solidFill>
                  <a:schemeClr val="tx1"/>
                </a:solidFill>
                <a:latin typeface="Calibri" panose="020F0502020204030204" pitchFamily="34" charset="0"/>
              </a:rPr>
              <a:t> (24%), </a:t>
            </a:r>
            <a:r>
              <a:rPr lang="en-US" dirty="0" err="1" smtClean="0">
                <a:solidFill>
                  <a:schemeClr val="tx1"/>
                </a:solidFill>
                <a:latin typeface="Calibri" panose="020F0502020204030204" pitchFamily="34" charset="0"/>
              </a:rPr>
              <a:t>Luvisols</a:t>
            </a:r>
            <a:r>
              <a:rPr lang="en-US" dirty="0" smtClean="0">
                <a:solidFill>
                  <a:schemeClr val="tx1"/>
                </a:solidFill>
                <a:latin typeface="Calibri" panose="020F0502020204030204" pitchFamily="34" charset="0"/>
              </a:rPr>
              <a:t> (22%), </a:t>
            </a:r>
            <a:r>
              <a:rPr lang="en-US" dirty="0" err="1">
                <a:solidFill>
                  <a:schemeClr val="tx1"/>
                </a:solidFill>
                <a:latin typeface="Calibri" panose="020F0502020204030204" pitchFamily="34" charset="0"/>
              </a:rPr>
              <a:t>C</a:t>
            </a:r>
            <a:r>
              <a:rPr lang="en-US" dirty="0" err="1" smtClean="0">
                <a:solidFill>
                  <a:schemeClr val="tx1"/>
                </a:solidFill>
                <a:latin typeface="Calibri" panose="020F0502020204030204" pitchFamily="34" charset="0"/>
              </a:rPr>
              <a:t>ambisols</a:t>
            </a:r>
            <a:r>
              <a:rPr lang="en-US" dirty="0" smtClean="0">
                <a:solidFill>
                  <a:schemeClr val="tx1"/>
                </a:solidFill>
                <a:latin typeface="Calibri" panose="020F0502020204030204" pitchFamily="34" charset="0"/>
              </a:rPr>
              <a:t> (11%), </a:t>
            </a:r>
            <a:r>
              <a:rPr lang="en-US" dirty="0" err="1">
                <a:solidFill>
                  <a:schemeClr val="tx1"/>
                </a:solidFill>
                <a:latin typeface="Calibri" panose="020F0502020204030204" pitchFamily="34" charset="0"/>
              </a:rPr>
              <a:t>A</a:t>
            </a:r>
            <a:r>
              <a:rPr lang="en-US" dirty="0" err="1" smtClean="0">
                <a:solidFill>
                  <a:schemeClr val="tx1"/>
                </a:solidFill>
                <a:latin typeface="Calibri" panose="020F0502020204030204" pitchFamily="34" charset="0"/>
              </a:rPr>
              <a:t>crisols</a:t>
            </a:r>
            <a:r>
              <a:rPr lang="en-US" dirty="0" smtClean="0">
                <a:solidFill>
                  <a:schemeClr val="tx1"/>
                </a:solidFill>
                <a:latin typeface="Calibri" panose="020F0502020204030204" pitchFamily="34" charset="0"/>
              </a:rPr>
              <a:t> (9%)</a:t>
            </a:r>
            <a:endParaRPr lang="en-US" dirty="0">
              <a:solidFill>
                <a:schemeClr val="tx1"/>
              </a:solidFill>
              <a:latin typeface="Calibri" panose="020F0502020204030204" pitchFamily="34" charset="0"/>
            </a:endParaRPr>
          </a:p>
        </p:txBody>
      </p:sp>
      <p:sp>
        <p:nvSpPr>
          <p:cNvPr id="10" name="9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3.2</a:t>
            </a:r>
            <a:endParaRPr lang="en-US" sz="1800" b="1" dirty="0">
              <a:solidFill>
                <a:srgbClr val="663300"/>
              </a:solidFill>
              <a:latin typeface="Calibri" panose="020F0502020204030204" pitchFamily="34" charset="0"/>
            </a:endParaRPr>
          </a:p>
        </p:txBody>
      </p:sp>
    </p:spTree>
    <p:extLst>
      <p:ext uri="{BB962C8B-B14F-4D97-AF65-F5344CB8AC3E}">
        <p14:creationId xmlns:p14="http://schemas.microsoft.com/office/powerpoint/2010/main" val="33206069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N:\análisis de riesgo\PMyCRG\Valoracion de la agrobiodiversidad\TEEB\Recta final\FINALES\Annexes\Annex 3  Spatial analysis and mapping\Objective 1\World\Map4_World.jp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099102" y="1669208"/>
            <a:ext cx="5044895" cy="3568498"/>
          </a:xfrm>
          <a:prstGeom prst="rect">
            <a:avLst/>
          </a:prstGeom>
          <a:noFill/>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252854" y="685190"/>
            <a:ext cx="8546747" cy="307777"/>
          </a:xfrm>
          <a:prstGeom prst="rect">
            <a:avLst/>
          </a:prstGeom>
          <a:noFill/>
        </p:spPr>
        <p:txBody>
          <a:bodyPr wrap="square" rtlCol="0">
            <a:spAutoFit/>
          </a:bodyPr>
          <a:lstStyle/>
          <a:p>
            <a:r>
              <a:rPr lang="en-US" dirty="0"/>
              <a:t>Defined as </a:t>
            </a:r>
            <a:r>
              <a:rPr lang="en-US" dirty="0" smtClean="0"/>
              <a:t>fully commercially-oriented production units which </a:t>
            </a:r>
            <a:r>
              <a:rPr lang="en-US" dirty="0"/>
              <a:t>main focus lies in maximizing </a:t>
            </a:r>
            <a:r>
              <a:rPr lang="en-US" dirty="0" smtClean="0"/>
              <a:t>profit. </a:t>
            </a:r>
            <a:endParaRPr lang="en-US" dirty="0"/>
          </a:p>
        </p:txBody>
      </p:sp>
      <p:sp>
        <p:nvSpPr>
          <p:cNvPr id="7" name="6 CuadroTexto"/>
          <p:cNvSpPr txBox="1"/>
          <p:nvPr/>
        </p:nvSpPr>
        <p:spPr>
          <a:xfrm>
            <a:off x="235255" y="1669208"/>
            <a:ext cx="3815310" cy="2246769"/>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Defining characteristics</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Diversity, input use and level of mechanization is in principle the same as in intensive </a:t>
            </a:r>
            <a:r>
              <a:rPr lang="en-US" dirty="0" err="1" smtClean="0">
                <a:solidFill>
                  <a:schemeClr val="tx1"/>
                </a:solidFill>
                <a:latin typeface="Calibri" panose="020F0502020204030204" pitchFamily="34" charset="0"/>
              </a:rPr>
              <a:t>rainfed</a:t>
            </a:r>
            <a:r>
              <a:rPr lang="en-US" dirty="0" smtClean="0">
                <a:solidFill>
                  <a:schemeClr val="tx1"/>
                </a:solidFill>
                <a:latin typeface="Calibri" panose="020F0502020204030204" pitchFamily="34" charset="0"/>
              </a:rPr>
              <a:t> systems</a:t>
            </a:r>
          </a:p>
          <a:p>
            <a:pPr marL="285750" indent="-285750">
              <a:buFont typeface="Arial" panose="020B0604020202020204" pitchFamily="34" charset="0"/>
              <a:buChar char="•"/>
            </a:pPr>
            <a:r>
              <a:rPr lang="en-US" dirty="0" smtClean="0">
                <a:latin typeface="Calibri" panose="020F0502020204030204" pitchFamily="34" charset="0"/>
              </a:rPr>
              <a:t>Intensive irrigated systems can </a:t>
            </a:r>
            <a:r>
              <a:rPr lang="en-US" dirty="0">
                <a:latin typeface="Calibri" panose="020F0502020204030204" pitchFamily="34" charset="0"/>
              </a:rPr>
              <a:t>to a certain extent “escape” the geographical and seasonal limitation imposed by rainfall </a:t>
            </a:r>
            <a:r>
              <a:rPr lang="en-US" dirty="0" smtClean="0">
                <a:latin typeface="Calibri" panose="020F0502020204030204" pitchFamily="34" charset="0"/>
              </a:rPr>
              <a:t>regimes</a:t>
            </a:r>
            <a:endParaRPr lang="en-US" dirty="0">
              <a:latin typeface="Calibri" panose="020F0502020204030204" pitchFamily="34" charset="0"/>
            </a:endParaRPr>
          </a:p>
          <a:p>
            <a:pPr marL="285750" indent="-285750">
              <a:buFont typeface="Arial" panose="020B0604020202020204" pitchFamily="34" charset="0"/>
              <a:buChar char="•"/>
            </a:pPr>
            <a:endParaRPr lang="en-US" dirty="0" smtClean="0">
              <a:solidFill>
                <a:schemeClr val="tx1"/>
              </a:solidFill>
              <a:latin typeface="Calibri" panose="020F0502020204030204" pitchFamily="34" charset="0"/>
            </a:endParaRPr>
          </a:p>
        </p:txBody>
      </p:sp>
      <p:sp>
        <p:nvSpPr>
          <p:cNvPr id="9" name="Shape 131"/>
          <p:cNvSpPr txBox="1"/>
          <p:nvPr/>
        </p:nvSpPr>
        <p:spPr>
          <a:xfrm>
            <a:off x="1612454" y="0"/>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000" b="1" dirty="0" smtClean="0">
                <a:solidFill>
                  <a:srgbClr val="632423"/>
                </a:solidFill>
                <a:latin typeface="Calibri"/>
                <a:ea typeface="Calibri"/>
                <a:cs typeface="Calibri"/>
                <a:sym typeface="Calibri"/>
              </a:rPr>
              <a:t>Intensive</a:t>
            </a:r>
            <a:r>
              <a:rPr lang="en-US" sz="2000" b="1" i="0" u="none" strike="noStrike" cap="none" dirty="0" smtClean="0">
                <a:solidFill>
                  <a:srgbClr val="632423"/>
                </a:solidFill>
                <a:latin typeface="Calibri"/>
                <a:ea typeface="Calibri"/>
                <a:cs typeface="Calibri"/>
                <a:sym typeface="Calibri"/>
              </a:rPr>
              <a:t> </a:t>
            </a:r>
            <a:r>
              <a:rPr lang="en-US" sz="2000" b="1" i="0" u="none" strike="noStrike" cap="none" baseline="0" dirty="0" smtClean="0">
                <a:solidFill>
                  <a:srgbClr val="632423"/>
                </a:solidFill>
                <a:latin typeface="Calibri"/>
                <a:ea typeface="Calibri"/>
                <a:cs typeface="Calibri"/>
                <a:sym typeface="Calibri"/>
              </a:rPr>
              <a:t>maize</a:t>
            </a:r>
            <a:r>
              <a:rPr lang="en-US" sz="2000" b="1" i="0" u="none" strike="noStrike" cap="none" dirty="0" smtClean="0">
                <a:solidFill>
                  <a:srgbClr val="632423"/>
                </a:solidFill>
                <a:latin typeface="Calibri"/>
                <a:ea typeface="Calibri"/>
                <a:cs typeface="Calibri"/>
                <a:sym typeface="Calibri"/>
              </a:rPr>
              <a:t> systems: Irrigated</a:t>
            </a:r>
          </a:p>
        </p:txBody>
      </p:sp>
      <p:sp>
        <p:nvSpPr>
          <p:cNvPr id="11" name="10 CuadroTexto"/>
          <p:cNvSpPr txBox="1"/>
          <p:nvPr/>
        </p:nvSpPr>
        <p:spPr>
          <a:xfrm>
            <a:off x="160331" y="4006599"/>
            <a:ext cx="3890234" cy="2462213"/>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Geo-climatic context</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Mean annual temperature (M= 14, -1.4-28°C)</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Annual precipitation (M= 516, 0-1732mm)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Evapotranspiration rates (M= 1148, 363-2007 mm)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Altitude (M= 91, 50-100 m)</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Slope index (M=</a:t>
            </a:r>
            <a:r>
              <a:rPr lang="en-US" dirty="0">
                <a:solidFill>
                  <a:schemeClr val="tx1"/>
                </a:solidFill>
                <a:latin typeface="Calibri" panose="020F0502020204030204" pitchFamily="34" charset="0"/>
              </a:rPr>
              <a:t> 91, 50-100 </a:t>
            </a:r>
            <a:r>
              <a:rPr lang="en-US" dirty="0" smtClean="0">
                <a:solidFill>
                  <a:schemeClr val="tx1"/>
                </a:solidFill>
                <a:latin typeface="Calibri" panose="020F0502020204030204" pitchFamily="34" charset="0"/>
              </a:rPr>
              <a:t>)</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Dominant soils</a:t>
            </a:r>
            <a:r>
              <a:rPr lang="en-US" dirty="0">
                <a:solidFill>
                  <a:schemeClr val="tx1"/>
                </a:solidFill>
                <a:latin typeface="Calibri" panose="020F0502020204030204" pitchFamily="34" charset="0"/>
              </a:rPr>
              <a:t>: </a:t>
            </a:r>
            <a:r>
              <a:rPr lang="en-US" dirty="0" err="1">
                <a:solidFill>
                  <a:schemeClr val="tx1"/>
                </a:solidFill>
                <a:latin typeface="Calibri" panose="020F0502020204030204" pitchFamily="34" charset="0"/>
              </a:rPr>
              <a:t>L</a:t>
            </a:r>
            <a:r>
              <a:rPr lang="en-US" dirty="0" err="1" smtClean="0">
                <a:solidFill>
                  <a:schemeClr val="tx1"/>
                </a:solidFill>
                <a:latin typeface="Calibri" panose="020F0502020204030204" pitchFamily="34" charset="0"/>
              </a:rPr>
              <a:t>uvisols</a:t>
            </a:r>
            <a:r>
              <a:rPr lang="en-US" dirty="0" smtClean="0">
                <a:solidFill>
                  <a:schemeClr val="tx1"/>
                </a:solidFill>
                <a:latin typeface="Calibri" panose="020F0502020204030204" pitchFamily="34" charset="0"/>
              </a:rPr>
              <a:t> </a:t>
            </a:r>
            <a:r>
              <a:rPr lang="en-US" dirty="0">
                <a:solidFill>
                  <a:schemeClr val="tx1"/>
                </a:solidFill>
                <a:latin typeface="Calibri" panose="020F0502020204030204" pitchFamily="34" charset="0"/>
              </a:rPr>
              <a:t>(13.6%), </a:t>
            </a:r>
            <a:r>
              <a:rPr lang="en-US" dirty="0" err="1">
                <a:solidFill>
                  <a:schemeClr val="tx1"/>
                </a:solidFill>
                <a:latin typeface="Calibri" panose="020F0502020204030204" pitchFamily="34" charset="0"/>
              </a:rPr>
              <a:t>C</a:t>
            </a:r>
            <a:r>
              <a:rPr lang="en-US" dirty="0" err="1" smtClean="0">
                <a:solidFill>
                  <a:schemeClr val="tx1"/>
                </a:solidFill>
                <a:latin typeface="Calibri" panose="020F0502020204030204" pitchFamily="34" charset="0"/>
              </a:rPr>
              <a:t>ambisols</a:t>
            </a:r>
            <a:endParaRPr lang="en-US" dirty="0">
              <a:solidFill>
                <a:schemeClr val="tx1"/>
              </a:solidFill>
              <a:latin typeface="Calibri" panose="020F0502020204030204" pitchFamily="34" charset="0"/>
            </a:endParaRPr>
          </a:p>
          <a:p>
            <a:pPr marL="285750" indent="-285750">
              <a:buFont typeface="Arial" panose="020B0604020202020204" pitchFamily="34" charset="0"/>
              <a:buChar char="•"/>
            </a:pPr>
            <a:r>
              <a:rPr lang="en-US" dirty="0">
                <a:solidFill>
                  <a:schemeClr val="tx1"/>
                </a:solidFill>
                <a:latin typeface="Calibri" panose="020F0502020204030204" pitchFamily="34" charset="0"/>
              </a:rPr>
              <a:t>(12.1%), </a:t>
            </a:r>
            <a:r>
              <a:rPr lang="en-US" dirty="0" err="1">
                <a:solidFill>
                  <a:schemeClr val="tx1"/>
                </a:solidFill>
                <a:latin typeface="Calibri" panose="020F0502020204030204" pitchFamily="34" charset="0"/>
              </a:rPr>
              <a:t>C</a:t>
            </a:r>
            <a:r>
              <a:rPr lang="en-US" dirty="0" err="1" smtClean="0">
                <a:solidFill>
                  <a:schemeClr val="tx1"/>
                </a:solidFill>
                <a:latin typeface="Calibri" panose="020F0502020204030204" pitchFamily="34" charset="0"/>
              </a:rPr>
              <a:t>alcisols</a:t>
            </a:r>
            <a:r>
              <a:rPr lang="en-US" dirty="0" smtClean="0">
                <a:solidFill>
                  <a:schemeClr val="tx1"/>
                </a:solidFill>
                <a:latin typeface="Calibri" panose="020F0502020204030204" pitchFamily="34" charset="0"/>
              </a:rPr>
              <a:t> </a:t>
            </a:r>
            <a:r>
              <a:rPr lang="en-US" dirty="0">
                <a:solidFill>
                  <a:schemeClr val="tx1"/>
                </a:solidFill>
                <a:latin typeface="Calibri" panose="020F0502020204030204" pitchFamily="34" charset="0"/>
              </a:rPr>
              <a:t>(9.8%), and </a:t>
            </a:r>
            <a:r>
              <a:rPr lang="en-US" dirty="0" err="1">
                <a:solidFill>
                  <a:schemeClr val="tx1"/>
                </a:solidFill>
                <a:latin typeface="Calibri" panose="020F0502020204030204" pitchFamily="34" charset="0"/>
              </a:rPr>
              <a:t>K</a:t>
            </a:r>
            <a:r>
              <a:rPr lang="en-US" dirty="0" err="1" smtClean="0">
                <a:solidFill>
                  <a:schemeClr val="tx1"/>
                </a:solidFill>
                <a:latin typeface="Calibri" panose="020F0502020204030204" pitchFamily="34" charset="0"/>
              </a:rPr>
              <a:t>astanozems</a:t>
            </a:r>
            <a:r>
              <a:rPr lang="en-US" dirty="0" smtClean="0">
                <a:solidFill>
                  <a:schemeClr val="tx1"/>
                </a:solidFill>
                <a:latin typeface="Calibri" panose="020F0502020204030204" pitchFamily="34" charset="0"/>
              </a:rPr>
              <a:t> </a:t>
            </a:r>
            <a:r>
              <a:rPr lang="en-US" dirty="0">
                <a:solidFill>
                  <a:schemeClr val="tx1"/>
                </a:solidFill>
                <a:latin typeface="Calibri" panose="020F0502020204030204" pitchFamily="34" charset="0"/>
              </a:rPr>
              <a:t>(11.6%)</a:t>
            </a:r>
            <a:endParaRPr lang="en-US" dirty="0" smtClean="0">
              <a:solidFill>
                <a:schemeClr val="tx1"/>
              </a:solidFill>
              <a:latin typeface="Calibri" panose="020F0502020204030204" pitchFamily="34" charset="0"/>
            </a:endParaRPr>
          </a:p>
        </p:txBody>
      </p:sp>
      <p:sp>
        <p:nvSpPr>
          <p:cNvPr id="8" name="7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3.2</a:t>
            </a:r>
            <a:endParaRPr lang="en-US" sz="1800" b="1" dirty="0">
              <a:solidFill>
                <a:srgbClr val="663300"/>
              </a:solidFill>
              <a:latin typeface="Calibri" panose="020F0502020204030204" pitchFamily="34" charset="0"/>
            </a:endParaRPr>
          </a:p>
        </p:txBody>
      </p:sp>
    </p:spTree>
    <p:extLst>
      <p:ext uri="{BB962C8B-B14F-4D97-AF65-F5344CB8AC3E}">
        <p14:creationId xmlns:p14="http://schemas.microsoft.com/office/powerpoint/2010/main" val="1389441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266053" y="813600"/>
            <a:ext cx="8546747" cy="523220"/>
          </a:xfrm>
          <a:prstGeom prst="rect">
            <a:avLst/>
          </a:prstGeom>
          <a:noFill/>
        </p:spPr>
        <p:txBody>
          <a:bodyPr wrap="square" rtlCol="0">
            <a:spAutoFit/>
          </a:bodyPr>
          <a:lstStyle/>
          <a:p>
            <a:r>
              <a:rPr lang="en-US" dirty="0">
                <a:latin typeface="Calibri" panose="020F0502020204030204" pitchFamily="34" charset="0"/>
              </a:rPr>
              <a:t>Defined </a:t>
            </a:r>
            <a:r>
              <a:rPr lang="en-US" dirty="0" smtClean="0">
                <a:latin typeface="Calibri" panose="020F0502020204030204" pitchFamily="34" charset="0"/>
              </a:rPr>
              <a:t>as agricultural </a:t>
            </a:r>
            <a:r>
              <a:rPr lang="en-US" dirty="0">
                <a:latin typeface="Calibri" panose="020F0502020204030204" pitchFamily="34" charset="0"/>
              </a:rPr>
              <a:t>schemes that prohibit the use of genetically modified seeds, chemical fertilizers, pesticides and </a:t>
            </a:r>
            <a:r>
              <a:rPr lang="en-US" dirty="0" smtClean="0">
                <a:latin typeface="Calibri" panose="020F0502020204030204" pitchFamily="34" charset="0"/>
              </a:rPr>
              <a:t>insecticides. </a:t>
            </a:r>
            <a:endParaRPr lang="en-US" dirty="0">
              <a:latin typeface="Calibri" panose="020F0502020204030204" pitchFamily="34" charset="0"/>
            </a:endParaRPr>
          </a:p>
        </p:txBody>
      </p:sp>
      <p:sp>
        <p:nvSpPr>
          <p:cNvPr id="7" name="6 CuadroTexto"/>
          <p:cNvSpPr txBox="1"/>
          <p:nvPr/>
        </p:nvSpPr>
        <p:spPr>
          <a:xfrm>
            <a:off x="280454" y="1488020"/>
            <a:ext cx="4046746" cy="4185761"/>
          </a:xfrm>
          <a:prstGeom prst="rect">
            <a:avLst/>
          </a:prstGeom>
          <a:noFill/>
        </p:spPr>
        <p:txBody>
          <a:bodyPr wrap="square" rtlCol="0">
            <a:spAutoFit/>
          </a:bodyPr>
          <a:lstStyle/>
          <a:p>
            <a:r>
              <a:rPr lang="en-US" b="1" dirty="0" smtClean="0">
                <a:solidFill>
                  <a:srgbClr val="663300"/>
                </a:solidFill>
                <a:latin typeface="Calibri" panose="020F0502020204030204" pitchFamily="34" charset="0"/>
              </a:rPr>
              <a:t>Defining characteristics</a:t>
            </a:r>
          </a:p>
          <a:p>
            <a:endParaRPr lang="en-US" b="1" dirty="0" smtClean="0">
              <a:solidFill>
                <a:srgbClr val="663300"/>
              </a:solidFill>
              <a:latin typeface="Calibri" panose="020F0502020204030204" pitchFamily="34" charset="0"/>
            </a:endParaRPr>
          </a:p>
          <a:p>
            <a:pPr marL="285750" indent="-285750">
              <a:buFont typeface="Arial" panose="020B0604020202020204" pitchFamily="34" charset="0"/>
              <a:buChar char="•"/>
            </a:pPr>
            <a:r>
              <a:rPr lang="en-US" dirty="0" smtClean="0">
                <a:latin typeface="Calibri" panose="020F0502020204030204" pitchFamily="34" charset="0"/>
              </a:rPr>
              <a:t>Reliance of organic systems on a well-defined set of recommended management practices recognized through a certification process </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Commercially oriented</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Produce maize mainly for the organic meat/milk/poultry food industry</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Rely on the use of crop rotation with forage legumes, cover crops and green manures, intercrops and organic fertilizers to manage soil fertility.</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Management of pests and diseases through colonization prevention, population regulation and curative practices. </a:t>
            </a:r>
          </a:p>
          <a:p>
            <a:pPr marL="285750" indent="-285750">
              <a:buFont typeface="Arial" panose="020B0604020202020204" pitchFamily="34" charset="0"/>
              <a:buChar char="•"/>
            </a:pPr>
            <a:r>
              <a:rPr lang="en-US" dirty="0" smtClean="0">
                <a:solidFill>
                  <a:schemeClr val="tx1"/>
                </a:solidFill>
                <a:latin typeface="Calibri" panose="020F0502020204030204" pitchFamily="34" charset="0"/>
              </a:rPr>
              <a:t>Management of weeds trough </a:t>
            </a:r>
            <a:r>
              <a:rPr lang="en-US" dirty="0" smtClean="0">
                <a:latin typeface="Calibri" panose="020F0502020204030204" pitchFamily="34" charset="0"/>
              </a:rPr>
              <a:t>crop rotation, use of cover crops and flaming, mechanical weeding methods, etc.</a:t>
            </a:r>
            <a:endParaRPr lang="en-US" dirty="0" smtClean="0">
              <a:solidFill>
                <a:schemeClr val="tx1"/>
              </a:solidFill>
              <a:latin typeface="Calibri" panose="020F0502020204030204" pitchFamily="34" charset="0"/>
            </a:endParaRPr>
          </a:p>
          <a:p>
            <a:endParaRPr lang="en-US" dirty="0" smtClean="0">
              <a:solidFill>
                <a:schemeClr val="tx1"/>
              </a:solidFill>
              <a:latin typeface="Calibri" panose="020F0502020204030204" pitchFamily="34" charset="0"/>
            </a:endParaRPr>
          </a:p>
        </p:txBody>
      </p:sp>
      <p:sp>
        <p:nvSpPr>
          <p:cNvPr id="9" name="Shape 131"/>
          <p:cNvSpPr txBox="1"/>
          <p:nvPr/>
        </p:nvSpPr>
        <p:spPr>
          <a:xfrm>
            <a:off x="1612454" y="131224"/>
            <a:ext cx="6048671"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000" b="1" i="0" u="none" strike="noStrike" cap="none" baseline="0" dirty="0" smtClean="0">
                <a:solidFill>
                  <a:srgbClr val="632423"/>
                </a:solidFill>
                <a:latin typeface="Calibri"/>
                <a:ea typeface="Calibri"/>
                <a:cs typeface="Calibri"/>
                <a:sym typeface="Calibri"/>
              </a:rPr>
              <a:t>Organic</a:t>
            </a:r>
            <a:r>
              <a:rPr lang="en-US" sz="2000" b="1" i="0" u="none" strike="noStrike" cap="none" dirty="0" smtClean="0">
                <a:solidFill>
                  <a:srgbClr val="632423"/>
                </a:solidFill>
                <a:latin typeface="Calibri"/>
                <a:ea typeface="Calibri"/>
                <a:cs typeface="Calibri"/>
                <a:sym typeface="Calibri"/>
              </a:rPr>
              <a:t> </a:t>
            </a:r>
            <a:r>
              <a:rPr lang="en-US" sz="2000" b="1" i="0" u="none" strike="noStrike" cap="none" baseline="0" dirty="0" smtClean="0">
                <a:solidFill>
                  <a:srgbClr val="632423"/>
                </a:solidFill>
                <a:latin typeface="Calibri"/>
                <a:ea typeface="Calibri"/>
                <a:cs typeface="Calibri"/>
                <a:sym typeface="Calibri"/>
              </a:rPr>
              <a:t>maize</a:t>
            </a:r>
            <a:r>
              <a:rPr lang="en-US" sz="2000" b="1" i="0" u="none" strike="noStrike" cap="none" dirty="0" smtClean="0">
                <a:solidFill>
                  <a:srgbClr val="632423"/>
                </a:solidFill>
                <a:latin typeface="Calibri"/>
                <a:ea typeface="Calibri"/>
                <a:cs typeface="Calibri"/>
                <a:sym typeface="Calibri"/>
              </a:rPr>
              <a:t> systems</a:t>
            </a:r>
          </a:p>
        </p:txBody>
      </p:sp>
      <p:pic>
        <p:nvPicPr>
          <p:cNvPr id="10"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4449600" y="1488020"/>
            <a:ext cx="4694400" cy="3517258"/>
          </a:xfrm>
          <a:prstGeom prst="rect">
            <a:avLst/>
          </a:prstGeom>
          <a:noFill/>
          <a:ln>
            <a:noFill/>
          </a:ln>
          <a:extLst/>
        </p:spPr>
      </p:pic>
      <p:sp>
        <p:nvSpPr>
          <p:cNvPr id="2" name="1 Rectángulo"/>
          <p:cNvSpPr/>
          <p:nvPr/>
        </p:nvSpPr>
        <p:spPr>
          <a:xfrm>
            <a:off x="3074400" y="5465303"/>
            <a:ext cx="5947200" cy="1200329"/>
          </a:xfrm>
          <a:prstGeom prst="rect">
            <a:avLst/>
          </a:prstGeom>
          <a:solidFill>
            <a:schemeClr val="tx2"/>
          </a:solidFill>
        </p:spPr>
        <p:txBody>
          <a:bodyPr wrap="square">
            <a:spAutoFit/>
          </a:bodyPr>
          <a:lstStyle/>
          <a:p>
            <a:pPr marL="285750" indent="-285750">
              <a:buFont typeface="Arial" panose="020B0604020202020204" pitchFamily="34" charset="0"/>
              <a:buChar char="•"/>
            </a:pPr>
            <a:r>
              <a:rPr lang="en-US" sz="1200" dirty="0">
                <a:solidFill>
                  <a:schemeClr val="tx1"/>
                </a:solidFill>
                <a:latin typeface="Calibri" panose="020F0502020204030204" pitchFamily="34" charset="0"/>
              </a:rPr>
              <a:t>In 2013, 43.1 million ha of agricultural land worldwide were either under certified organic management or in the process of </a:t>
            </a:r>
            <a:r>
              <a:rPr lang="en-US" sz="1200" dirty="0" smtClean="0">
                <a:solidFill>
                  <a:schemeClr val="tx1"/>
                </a:solidFill>
                <a:latin typeface="Calibri" panose="020F0502020204030204" pitchFamily="34" charset="0"/>
              </a:rPr>
              <a:t>conversion</a:t>
            </a:r>
          </a:p>
          <a:p>
            <a:pPr marL="285750" indent="-285750">
              <a:buFont typeface="Arial" panose="020B0604020202020204" pitchFamily="34" charset="0"/>
              <a:buChar char="•"/>
            </a:pPr>
            <a:r>
              <a:rPr lang="en-US" sz="1200" dirty="0">
                <a:solidFill>
                  <a:schemeClr val="tx1"/>
                </a:solidFill>
                <a:latin typeface="Calibri" panose="020F0502020204030204" pitchFamily="34" charset="0"/>
              </a:rPr>
              <a:t>The area destined for the production of cereals was 3,309,788 ha, with maize accounting for 10% of this area, after wheat (36%), oats (14%) and barley (11%) </a:t>
            </a:r>
            <a:endParaRPr lang="en-US" sz="1200" dirty="0" smtClean="0">
              <a:solidFill>
                <a:schemeClr val="tx1"/>
              </a:solidFill>
              <a:latin typeface="Calibri" panose="020F0502020204030204" pitchFamily="34" charset="0"/>
            </a:endParaRPr>
          </a:p>
          <a:p>
            <a:pPr marL="285750" indent="-285750">
              <a:buFont typeface="Arial" panose="020B0604020202020204" pitchFamily="34" charset="0"/>
              <a:buChar char="•"/>
            </a:pPr>
            <a:r>
              <a:rPr lang="en-US" sz="1200" dirty="0" smtClean="0">
                <a:latin typeface="Calibri" panose="020F0502020204030204" pitchFamily="34" charset="0"/>
              </a:rPr>
              <a:t>Main </a:t>
            </a:r>
            <a:r>
              <a:rPr lang="en-US" sz="1200" dirty="0">
                <a:latin typeface="Calibri" panose="020F0502020204030204" pitchFamily="34" charset="0"/>
              </a:rPr>
              <a:t>producers of organic maize are China and the U.S., which together account for 54.7% of the entire area of organic maize production</a:t>
            </a:r>
            <a:endParaRPr lang="en-US" sz="1200" dirty="0">
              <a:solidFill>
                <a:schemeClr val="tx1"/>
              </a:solidFill>
              <a:latin typeface="Calibri" panose="020F0502020204030204" pitchFamily="34" charset="0"/>
            </a:endParaRPr>
          </a:p>
        </p:txBody>
      </p:sp>
      <p:sp>
        <p:nvSpPr>
          <p:cNvPr id="8" name="7 CuadroTexto"/>
          <p:cNvSpPr txBox="1"/>
          <p:nvPr/>
        </p:nvSpPr>
        <p:spPr>
          <a:xfrm>
            <a:off x="7754400" y="0"/>
            <a:ext cx="1389600" cy="369332"/>
          </a:xfrm>
          <a:prstGeom prst="rect">
            <a:avLst/>
          </a:prstGeom>
          <a:noFill/>
        </p:spPr>
        <p:txBody>
          <a:bodyPr wrap="square" rtlCol="0">
            <a:spAutoFit/>
          </a:bodyPr>
          <a:lstStyle/>
          <a:p>
            <a:r>
              <a:rPr lang="en-US" sz="1800" b="1" dirty="0" smtClean="0">
                <a:solidFill>
                  <a:srgbClr val="663300"/>
                </a:solidFill>
                <a:latin typeface="Calibri" panose="020F0502020204030204" pitchFamily="34" charset="0"/>
              </a:rPr>
              <a:t>Section 3.3</a:t>
            </a:r>
            <a:endParaRPr lang="en-US" sz="1800" b="1" dirty="0">
              <a:solidFill>
                <a:srgbClr val="663300"/>
              </a:solidFill>
              <a:latin typeface="Calibri" panose="020F0502020204030204" pitchFamily="34" charset="0"/>
            </a:endParaRPr>
          </a:p>
        </p:txBody>
      </p:sp>
    </p:spTree>
    <p:extLst>
      <p:ext uri="{BB962C8B-B14F-4D97-AF65-F5344CB8AC3E}">
        <p14:creationId xmlns:p14="http://schemas.microsoft.com/office/powerpoint/2010/main" val="36547585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1"/>
          <p:cNvSpPr txBox="1"/>
          <p:nvPr/>
        </p:nvSpPr>
        <p:spPr>
          <a:xfrm>
            <a:off x="113355" y="320150"/>
            <a:ext cx="8637680" cy="52321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632423"/>
              </a:buClr>
              <a:buSzPct val="25000"/>
              <a:buFont typeface="Calibri"/>
              <a:buNone/>
            </a:pPr>
            <a:r>
              <a:rPr lang="en-US" sz="2800" b="1" dirty="0" smtClean="0">
                <a:solidFill>
                  <a:srgbClr val="632423"/>
                </a:solidFill>
                <a:latin typeface="Calibri"/>
                <a:ea typeface="Calibri"/>
                <a:cs typeface="Calibri"/>
                <a:sym typeface="Calibri"/>
              </a:rPr>
              <a:t>Externalities of maize systems: non-monetary valuations</a:t>
            </a:r>
            <a:endParaRPr lang="en-US" sz="2800" b="1" i="0" u="none" strike="noStrike" cap="none" dirty="0" smtClean="0">
              <a:solidFill>
                <a:srgbClr val="632423"/>
              </a:solidFill>
              <a:latin typeface="Calibri"/>
              <a:ea typeface="Calibri"/>
              <a:cs typeface="Calibri"/>
              <a:sym typeface="Calibri"/>
            </a:endParaRPr>
          </a:p>
        </p:txBody>
      </p:sp>
      <p:graphicFrame>
        <p:nvGraphicFramePr>
          <p:cNvPr id="5" name="4 Tabla"/>
          <p:cNvGraphicFramePr>
            <a:graphicFrameLocks noGrp="1"/>
          </p:cNvGraphicFramePr>
          <p:nvPr>
            <p:extLst>
              <p:ext uri="{D42A27DB-BD31-4B8C-83A1-F6EECF244321}">
                <p14:modId xmlns:p14="http://schemas.microsoft.com/office/powerpoint/2010/main" val="2037125785"/>
              </p:ext>
            </p:extLst>
          </p:nvPr>
        </p:nvGraphicFramePr>
        <p:xfrm>
          <a:off x="204594" y="1239460"/>
          <a:ext cx="8561555" cy="4816943"/>
        </p:xfrm>
        <a:graphic>
          <a:graphicData uri="http://schemas.openxmlformats.org/drawingml/2006/table">
            <a:tbl>
              <a:tblPr firstRow="1" bandRow="1">
                <a:tableStyleId>{2D5ABB26-0587-4C30-8999-92F81FD0307C}</a:tableStyleId>
              </a:tblPr>
              <a:tblGrid>
                <a:gridCol w="845549">
                  <a:extLst>
                    <a:ext uri="{9D8B030D-6E8A-4147-A177-3AD203B41FA5}">
                      <a16:colId xmlns:a16="http://schemas.microsoft.com/office/drawing/2014/main" val="20000"/>
                    </a:ext>
                  </a:extLst>
                </a:gridCol>
                <a:gridCol w="2002895">
                  <a:extLst>
                    <a:ext uri="{9D8B030D-6E8A-4147-A177-3AD203B41FA5}">
                      <a16:colId xmlns:a16="http://schemas.microsoft.com/office/drawing/2014/main" val="20001"/>
                    </a:ext>
                  </a:extLst>
                </a:gridCol>
                <a:gridCol w="2025283">
                  <a:extLst>
                    <a:ext uri="{9D8B030D-6E8A-4147-A177-3AD203B41FA5}">
                      <a16:colId xmlns:a16="http://schemas.microsoft.com/office/drawing/2014/main" val="20002"/>
                    </a:ext>
                  </a:extLst>
                </a:gridCol>
                <a:gridCol w="1775900">
                  <a:extLst>
                    <a:ext uri="{9D8B030D-6E8A-4147-A177-3AD203B41FA5}">
                      <a16:colId xmlns:a16="http://schemas.microsoft.com/office/drawing/2014/main" val="20003"/>
                    </a:ext>
                  </a:extLst>
                </a:gridCol>
                <a:gridCol w="1911928">
                  <a:extLst>
                    <a:ext uri="{9D8B030D-6E8A-4147-A177-3AD203B41FA5}">
                      <a16:colId xmlns:a16="http://schemas.microsoft.com/office/drawing/2014/main" val="20004"/>
                    </a:ext>
                  </a:extLst>
                </a:gridCol>
              </a:tblGrid>
              <a:tr h="718968">
                <a:tc>
                  <a:txBody>
                    <a:bodyPr/>
                    <a:lstStyle/>
                    <a:p>
                      <a:r>
                        <a:rPr lang="en-US" sz="1400" b="1" noProof="0" dirty="0" smtClean="0">
                          <a:latin typeface="Calibri" panose="020F0502020204030204" pitchFamily="34" charset="0"/>
                        </a:rPr>
                        <a:t>Sections </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Ecosystem</a:t>
                      </a:r>
                      <a:r>
                        <a:rPr lang="en-US" sz="1400" b="1" baseline="0" noProof="0" dirty="0" smtClean="0">
                          <a:latin typeface="Calibri" panose="020F0502020204030204" pitchFamily="34" charset="0"/>
                        </a:rPr>
                        <a:t> services addressed</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Maize</a:t>
                      </a:r>
                      <a:r>
                        <a:rPr lang="en-US" sz="1400" b="1" baseline="0" noProof="0" dirty="0" smtClean="0">
                          <a:latin typeface="Calibri" panose="020F0502020204030204" pitchFamily="34" charset="0"/>
                        </a:rPr>
                        <a:t> systems</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Type of</a:t>
                      </a:r>
                      <a:r>
                        <a:rPr lang="en-US" sz="1400" b="1" baseline="0" noProof="0" dirty="0" smtClean="0">
                          <a:latin typeface="Calibri" panose="020F0502020204030204" pitchFamily="34" charset="0"/>
                        </a:rPr>
                        <a:t> valuation</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tc>
                  <a:txBody>
                    <a:bodyPr/>
                    <a:lstStyle/>
                    <a:p>
                      <a:r>
                        <a:rPr lang="en-US" sz="1400" b="1" noProof="0" dirty="0" smtClean="0">
                          <a:latin typeface="Calibri" panose="020F0502020204030204" pitchFamily="34" charset="0"/>
                        </a:rPr>
                        <a:t>Scale</a:t>
                      </a:r>
                      <a:endParaRPr lang="en-US" sz="1400" b="1"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lnB w="28575" cap="flat" cmpd="sng" algn="ctr">
                      <a:solidFill>
                        <a:srgbClr val="663300"/>
                      </a:solidFill>
                      <a:prstDash val="solid"/>
                      <a:round/>
                      <a:headEnd type="none" w="med" len="med"/>
                      <a:tailEnd type="none" w="med" len="med"/>
                    </a:lnB>
                  </a:tcPr>
                </a:tc>
                <a:extLst>
                  <a:ext uri="{0D108BD9-81ED-4DB2-BD59-A6C34878D82A}">
                    <a16:rowId xmlns:a16="http://schemas.microsoft.com/office/drawing/2014/main" val="10000"/>
                  </a:ext>
                </a:extLst>
              </a:tr>
              <a:tr h="745175">
                <a:tc>
                  <a:txBody>
                    <a:bodyPr/>
                    <a:lstStyle/>
                    <a:p>
                      <a:r>
                        <a:rPr lang="en-US" sz="1400" noProof="0" dirty="0" smtClean="0">
                          <a:latin typeface="Calibri" panose="020F0502020204030204" pitchFamily="34" charset="0"/>
                        </a:rPr>
                        <a:t>5.1</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baseline="0" noProof="0" dirty="0" smtClean="0">
                          <a:latin typeface="Calibri" panose="020F0502020204030204" pitchFamily="34" charset="0"/>
                        </a:rPr>
                        <a:t>Evolutionary services (dependencies)</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Smallholder and intensive systems</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r>
                        <a:rPr lang="en-US" sz="1400" noProof="0" dirty="0" smtClean="0">
                          <a:latin typeface="Calibri" panose="020F0502020204030204" pitchFamily="34" charset="0"/>
                        </a:rPr>
                        <a:t>Qualitative assessment</a:t>
                      </a:r>
                      <a:endParaRPr lang="en-US" sz="1400" noProof="0" dirty="0">
                        <a:latin typeface="Calibri" panose="020F0502020204030204" pitchFamily="34" charset="0"/>
                      </a:endParaRPr>
                    </a:p>
                  </a:txBody>
                  <a:tcPr>
                    <a:lnT w="28575" cap="flat" cmpd="sng" algn="ctr">
                      <a:solidFill>
                        <a:srgbClr val="663300"/>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General but focused on Mexico and USA</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lnT w="28575" cap="flat" cmpd="sng" algn="ctr">
                      <a:solidFill>
                        <a:srgbClr val="663300"/>
                      </a:solidFill>
                      <a:prstDash val="solid"/>
                      <a:round/>
                      <a:headEnd type="none" w="med" len="med"/>
                      <a:tailEnd type="none" w="med" len="med"/>
                    </a:lnT>
                  </a:tcPr>
                </a:tc>
                <a:extLst>
                  <a:ext uri="{0D108BD9-81ED-4DB2-BD59-A6C34878D82A}">
                    <a16:rowId xmlns:a16="http://schemas.microsoft.com/office/drawing/2014/main" val="10001"/>
                  </a:ext>
                </a:extLst>
              </a:tr>
              <a:tr h="533312">
                <a:tc>
                  <a:txBody>
                    <a:bodyPr/>
                    <a:lstStyle/>
                    <a:p>
                      <a:r>
                        <a:rPr lang="en-US" sz="1400" noProof="0" dirty="0" smtClean="0">
                          <a:latin typeface="Calibri" panose="020F0502020204030204" pitchFamily="34" charset="0"/>
                        </a:rPr>
                        <a:t>5.2</a:t>
                      </a:r>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noProof="0" dirty="0" smtClean="0">
                          <a:latin typeface="Calibri" panose="020F0502020204030204" pitchFamily="34" charset="0"/>
                        </a:rPr>
                        <a:t>Evolutionary services (externalities)</a:t>
                      </a:r>
                      <a:endParaRPr lang="en-US" sz="1400" noProof="0" dirty="0" smtClean="0">
                        <a:latin typeface="Calibri" panose="020F0502020204030204" pitchFamily="34" charset="0"/>
                      </a:endParaRPr>
                    </a:p>
                    <a:p>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Smallholder and intensive systems</a:t>
                      </a:r>
                    </a:p>
                    <a:p>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noProof="0" dirty="0" smtClean="0">
                          <a:latin typeface="Calibri" panose="020F0502020204030204" pitchFamily="34" charset="0"/>
                        </a:rPr>
                        <a:t>Qualitative assessment</a:t>
                      </a:r>
                    </a:p>
                    <a:p>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General but focused on Mexico and USA</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extLst>
                  <a:ext uri="{0D108BD9-81ED-4DB2-BD59-A6C34878D82A}">
                    <a16:rowId xmlns:a16="http://schemas.microsoft.com/office/drawing/2014/main" val="10002"/>
                  </a:ext>
                </a:extLst>
              </a:tr>
              <a:tr h="533312">
                <a:tc>
                  <a:txBody>
                    <a:bodyPr/>
                    <a:lstStyle/>
                    <a:p>
                      <a:r>
                        <a:rPr lang="en-US" sz="1400" noProof="0" dirty="0" smtClean="0">
                          <a:latin typeface="Calibri" panose="020F0502020204030204" pitchFamily="34" charset="0"/>
                        </a:rPr>
                        <a:t>5.3.1</a:t>
                      </a:r>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Soil erosion prevention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Soil fertility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Water storage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Food provision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strike="noStrike" cap="none" baseline="0" noProof="0" dirty="0" smtClean="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Conservation vs. Conventional agriculture</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Qualitative assessment</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Case studies in semi-arid Mexico</a:t>
                      </a:r>
                      <a:endParaRPr lang="en-US" sz="1400" b="0" i="0" u="none" strike="noStrike" cap="none" baseline="0" noProof="0" dirty="0" smtClean="0">
                        <a:solidFill>
                          <a:schemeClr val="tx1"/>
                        </a:solidFill>
                        <a:latin typeface="Calibri" panose="020F0502020204030204" pitchFamily="34" charset="0"/>
                        <a:ea typeface="+mn-ea"/>
                        <a:cs typeface="+mn-cs"/>
                        <a:sym typeface="Arial"/>
                      </a:endParaRPr>
                    </a:p>
                  </a:txBody>
                  <a:tcPr/>
                </a:tc>
                <a:extLst>
                  <a:ext uri="{0D108BD9-81ED-4DB2-BD59-A6C34878D82A}">
                    <a16:rowId xmlns:a16="http://schemas.microsoft.com/office/drawing/2014/main" val="10003"/>
                  </a:ext>
                </a:extLst>
              </a:tr>
              <a:tr h="533312">
                <a:tc>
                  <a:txBody>
                    <a:bodyPr/>
                    <a:lstStyle/>
                    <a:p>
                      <a:r>
                        <a:rPr lang="en-US" sz="1400" noProof="0" dirty="0" smtClean="0">
                          <a:latin typeface="Calibri" panose="020F0502020204030204" pitchFamily="34" charset="0"/>
                        </a:rPr>
                        <a:t>5.3.2</a:t>
                      </a:r>
                      <a:endParaRPr lang="en-US" sz="1400" noProof="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Water storage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Climate regulation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Food provision</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Organic vs. conventional agriculture</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Qualitative assessment</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Focused on USA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strike="noStrike" cap="none" baseline="0" noProof="0" dirty="0" smtClean="0">
                        <a:solidFill>
                          <a:schemeClr val="tx1"/>
                        </a:solidFill>
                        <a:latin typeface="Calibri" panose="020F0502020204030204" pitchFamily="34" charset="0"/>
                        <a:ea typeface="+mn-ea"/>
                        <a:cs typeface="+mn-cs"/>
                        <a:sym typeface="Arial"/>
                      </a:endParaRPr>
                    </a:p>
                  </a:txBody>
                  <a:tcPr/>
                </a:tc>
                <a:extLst>
                  <a:ext uri="{0D108BD9-81ED-4DB2-BD59-A6C34878D82A}">
                    <a16:rowId xmlns:a16="http://schemas.microsoft.com/office/drawing/2014/main" val="10004"/>
                  </a:ext>
                </a:extLst>
              </a:tr>
              <a:tr h="533312">
                <a:tc>
                  <a:txBody>
                    <a:bodyPr/>
                    <a:lstStyle/>
                    <a:p>
                      <a:r>
                        <a:rPr lang="en-US" sz="1400" noProof="0" dirty="0" smtClean="0">
                          <a:latin typeface="Calibri" panose="020F0502020204030204" pitchFamily="34" charset="0"/>
                        </a:rPr>
                        <a:t>5.4</a:t>
                      </a:r>
                      <a:endParaRPr lang="en-US" sz="1400" noProof="0" dirty="0">
                        <a:latin typeface="Calibri" panose="020F0502020204030204" pitchFamily="34" charset="0"/>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noProof="0" dirty="0" smtClean="0">
                          <a:solidFill>
                            <a:schemeClr val="tx1"/>
                          </a:solidFill>
                          <a:latin typeface="Calibri" panose="020F0502020204030204" pitchFamily="34" charset="0"/>
                          <a:ea typeface="+mn-ea"/>
                          <a:cs typeface="+mn-cs"/>
                          <a:sym typeface="Arial"/>
                        </a:rPr>
                        <a:t>Cultural services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noProof="0" dirty="0" smtClean="0">
                          <a:solidFill>
                            <a:schemeClr val="tx1"/>
                          </a:solidFill>
                          <a:latin typeface="Calibri" panose="020F0502020204030204" pitchFamily="34" charset="0"/>
                          <a:ea typeface="+mn-ea"/>
                          <a:cs typeface="+mn-cs"/>
                          <a:sym typeface="Arial"/>
                        </a:rPr>
                        <a:t>Aesthetic services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noProof="0" dirty="0" smtClean="0">
                          <a:solidFill>
                            <a:schemeClr val="tx1"/>
                          </a:solidFill>
                          <a:latin typeface="Calibri" panose="020F0502020204030204" pitchFamily="34" charset="0"/>
                          <a:ea typeface="+mn-ea"/>
                          <a:cs typeface="+mn-cs"/>
                          <a:sym typeface="Arial"/>
                        </a:rPr>
                        <a:t>Not focused on systems</a:t>
                      </a: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dirty="0" smtClean="0">
                          <a:solidFill>
                            <a:schemeClr val="tx1"/>
                          </a:solidFill>
                          <a:latin typeface="Calibri" panose="020F0502020204030204" pitchFamily="34" charset="0"/>
                          <a:ea typeface="+mn-ea"/>
                          <a:cs typeface="+mn-cs"/>
                          <a:sym typeface="Arial"/>
                        </a:rPr>
                        <a:t>Qualitative assessment</a:t>
                      </a:r>
                      <a:endParaRPr lang="en-US" sz="1400" b="0" i="0" u="none" strike="noStrike" cap="none" baseline="0" noProof="0" dirty="0" smtClean="0">
                        <a:solidFill>
                          <a:schemeClr val="tx1"/>
                        </a:solidFill>
                        <a:latin typeface="Calibri" panose="020F0502020204030204" pitchFamily="34" charset="0"/>
                        <a:ea typeface="+mn-ea"/>
                        <a:cs typeface="+mn-cs"/>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0" i="0" u="none" strike="noStrike" cap="none" baseline="0" noProof="0" dirty="0">
                        <a:solidFill>
                          <a:schemeClr val="tx1"/>
                        </a:solidFill>
                        <a:latin typeface="Calibri" panose="020F0502020204030204" pitchFamily="34" charset="0"/>
                        <a:ea typeface="+mn-ea"/>
                        <a:cs typeface="+mn-cs"/>
                        <a:sym typeface="Arial"/>
                      </a:endParaRPr>
                    </a:p>
                  </a:txBody>
                  <a:tcPr>
                    <a:lnB w="28575" cap="flat" cmpd="sng" algn="ctr">
                      <a:solidFill>
                        <a:srgbClr val="6633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cap="none" baseline="0" noProof="0" dirty="0" smtClean="0">
                          <a:solidFill>
                            <a:schemeClr val="tx1"/>
                          </a:solidFill>
                          <a:latin typeface="Calibri" panose="020F0502020204030204" pitchFamily="34" charset="0"/>
                          <a:ea typeface="+mn-ea"/>
                          <a:cs typeface="+mn-cs"/>
                          <a:sym typeface="Arial"/>
                        </a:rPr>
                        <a:t>Case study countries</a:t>
                      </a:r>
                    </a:p>
                  </a:txBody>
                  <a:tcPr>
                    <a:lnB w="28575" cap="flat" cmpd="sng" algn="ctr">
                      <a:solidFill>
                        <a:srgbClr val="6633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11931295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3417</TotalTime>
  <Words>7644</Words>
  <Application>Microsoft Office PowerPoint</Application>
  <PresentationFormat>Presentación en pantalla (4:3)</PresentationFormat>
  <Paragraphs>937</Paragraphs>
  <Slides>41</Slides>
  <Notes>10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41</vt:i4>
      </vt:variant>
    </vt:vector>
  </HeadingPairs>
  <TitlesOfParts>
    <vt:vector size="46" baseType="lpstr">
      <vt:lpstr>MS Mincho</vt:lpstr>
      <vt:lpstr>Arial</vt:lpstr>
      <vt:lpstr>Calibri</vt:lpstr>
      <vt:lpstr>Times New Roman</vt:lpstr>
      <vt:lpstr>Tema de Office</vt:lpstr>
      <vt:lpstr>Ecosystems and agro-biodiversity  across small and large-scale maize production systems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References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Ecosystems and agro-biodiversity  across small and large-scale maize production systems</dc:title>
  <dc:creator>Gabriel Tamariz Sanchez</dc:creator>
  <cp:lastModifiedBy>Esmeralda Gabriela Urquiza Hass</cp:lastModifiedBy>
  <cp:revision>284</cp:revision>
  <dcterms:modified xsi:type="dcterms:W3CDTF">2018-02-26T17:44:46Z</dcterms:modified>
</cp:coreProperties>
</file>